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27.jpg" ContentType="image/jpg"/>
  <Override PartName="/ppt/media/image31.jpg" ContentType="image/jpg"/>
  <Override PartName="/ppt/media/image32.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6.jpg" ContentType="image/jpg"/>
  <Override PartName="/ppt/notesSlides/notesSlide3.xml" ContentType="application/vnd.openxmlformats-officedocument.presentationml.notesSlide+xml"/>
  <Override PartName="/ppt/media/image48.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65.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76.jpg" ContentType="image/jpg"/>
  <Override PartName="/ppt/media/image8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6" r:id="rId3"/>
    <p:sldMasterId id="2147483703" r:id="rId4"/>
  </p:sldMasterIdLst>
  <p:notesMasterIdLst>
    <p:notesMasterId r:id="rId52"/>
  </p:notesMasterIdLst>
  <p:sldIdLst>
    <p:sldId id="256" r:id="rId5"/>
    <p:sldId id="257" r:id="rId6"/>
    <p:sldId id="258" r:id="rId7"/>
    <p:sldId id="259" r:id="rId8"/>
    <p:sldId id="260" r:id="rId9"/>
    <p:sldId id="261" r:id="rId10"/>
    <p:sldId id="2622" r:id="rId11"/>
    <p:sldId id="2623" r:id="rId12"/>
    <p:sldId id="2624" r:id="rId13"/>
    <p:sldId id="2625" r:id="rId14"/>
    <p:sldId id="2626" r:id="rId15"/>
    <p:sldId id="2627" r:id="rId16"/>
    <p:sldId id="2629" r:id="rId17"/>
    <p:sldId id="2630" r:id="rId18"/>
    <p:sldId id="2628" r:id="rId19"/>
    <p:sldId id="263" r:id="rId20"/>
    <p:sldId id="262" r:id="rId21"/>
    <p:sldId id="2603" r:id="rId22"/>
    <p:sldId id="2604" r:id="rId23"/>
    <p:sldId id="2605" r:id="rId24"/>
    <p:sldId id="2637" r:id="rId25"/>
    <p:sldId id="2606" r:id="rId26"/>
    <p:sldId id="2607" r:id="rId27"/>
    <p:sldId id="2608" r:id="rId28"/>
    <p:sldId id="2609" r:id="rId29"/>
    <p:sldId id="2617" r:id="rId30"/>
    <p:sldId id="2618" r:id="rId31"/>
    <p:sldId id="2619" r:id="rId32"/>
    <p:sldId id="2620" r:id="rId33"/>
    <p:sldId id="2613" r:id="rId34"/>
    <p:sldId id="2632" r:id="rId35"/>
    <p:sldId id="2633" r:id="rId36"/>
    <p:sldId id="2621" r:id="rId37"/>
    <p:sldId id="2615" r:id="rId38"/>
    <p:sldId id="2634" r:id="rId39"/>
    <p:sldId id="2635" r:id="rId40"/>
    <p:sldId id="2636" r:id="rId41"/>
    <p:sldId id="2616" r:id="rId42"/>
    <p:sldId id="265" r:id="rId43"/>
    <p:sldId id="266" r:id="rId44"/>
    <p:sldId id="486" r:id="rId45"/>
    <p:sldId id="488" r:id="rId46"/>
    <p:sldId id="490" r:id="rId47"/>
    <p:sldId id="487" r:id="rId48"/>
    <p:sldId id="2631" r:id="rId49"/>
    <p:sldId id="274" r:id="rId50"/>
    <p:sldId id="275" r:id="rId51"/>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98"/>
    <p:restoredTop sz="82730"/>
  </p:normalViewPr>
  <p:slideViewPr>
    <p:cSldViewPr>
      <p:cViewPr varScale="1">
        <p:scale>
          <a:sx n="96" d="100"/>
          <a:sy n="96" d="100"/>
        </p:scale>
        <p:origin x="725" y="67"/>
      </p:cViewPr>
      <p:guideLst>
        <p:guide orient="horz" pos="2880"/>
        <p:guide pos="2160"/>
      </p:guideLst>
    </p:cSldViewPr>
  </p:slideViewPr>
  <p:notesTextViewPr>
    <p:cViewPr>
      <p:scale>
        <a:sx n="100" d="100"/>
        <a:sy n="100" d="100"/>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8E88D74F-92D3-9B48-BFA4-CF01DA787A4B}" type="datetimeFigureOut">
              <a:rPr lang="en-US" smtClean="0"/>
              <a:t>6/20/2019</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2DE328BB-0091-FF4E-9732-FA2C6BCE3C2C}" type="slidenum">
              <a:rPr lang="en-US" smtClean="0"/>
              <a:t>‹#›</a:t>
            </a:fld>
            <a:endParaRPr lang="en-US"/>
          </a:p>
        </p:txBody>
      </p:sp>
    </p:spTree>
    <p:extLst>
      <p:ext uri="{BB962C8B-B14F-4D97-AF65-F5344CB8AC3E}">
        <p14:creationId xmlns:p14="http://schemas.microsoft.com/office/powerpoint/2010/main" val="183966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E328BB-0091-FF4E-9732-FA2C6BCE3C2C}" type="slidenum">
              <a:rPr lang="en-US" smtClean="0"/>
              <a:t>5</a:t>
            </a:fld>
            <a:endParaRPr lang="en-US"/>
          </a:p>
        </p:txBody>
      </p:sp>
    </p:spTree>
    <p:extLst>
      <p:ext uri="{BB962C8B-B14F-4D97-AF65-F5344CB8AC3E}">
        <p14:creationId xmlns:p14="http://schemas.microsoft.com/office/powerpoint/2010/main" val="353106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built and are testing a simple tool to drag and drop resumes of successful candidates in order to generate an “ideal candidate profile” to accompany your job description.</a:t>
            </a:r>
          </a:p>
        </p:txBody>
      </p:sp>
      <p:sp>
        <p:nvSpPr>
          <p:cNvPr id="4" name="Slide Number Placeholder 3"/>
          <p:cNvSpPr>
            <a:spLocks noGrp="1"/>
          </p:cNvSpPr>
          <p:nvPr>
            <p:ph type="sldNum" sz="quarter" idx="5"/>
          </p:nvPr>
        </p:nvSpPr>
        <p:spPr/>
        <p:txBody>
          <a:bodyPr/>
          <a:lstStyle/>
          <a:p>
            <a:fld id="{2406DC3E-4509-B948-BE36-AC8A11151DD5}" type="slidenum">
              <a:rPr lang="en-US" smtClean="0"/>
              <a:t>25</a:t>
            </a:fld>
            <a:endParaRPr lang="en-US" dirty="0"/>
          </a:p>
        </p:txBody>
      </p:sp>
    </p:spTree>
    <p:extLst>
      <p:ext uri="{BB962C8B-B14F-4D97-AF65-F5344CB8AC3E}">
        <p14:creationId xmlns:p14="http://schemas.microsoft.com/office/powerpoint/2010/main" val="417232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consumer applications, AI is enabling personalized concierge experiences. Think of personal assistants like Siri, Alexa, and Google. Think of transactional AI in applications like Amazon or Netflix – analyzing billions of bits of data to suggest products you might like to buy or films you might like to watch.</a:t>
            </a:r>
          </a:p>
          <a:p>
            <a:endParaRPr lang="en-US" dirty="0"/>
          </a:p>
          <a:p>
            <a:r>
              <a:rPr lang="en-US" dirty="0"/>
              <a:t>We’re now applying similar technology to personalize the experience of acquiring and managing contingent talent.</a:t>
            </a:r>
          </a:p>
        </p:txBody>
      </p:sp>
      <p:sp>
        <p:nvSpPr>
          <p:cNvPr id="4" name="Slide Number Placeholder 3"/>
          <p:cNvSpPr>
            <a:spLocks noGrp="1"/>
          </p:cNvSpPr>
          <p:nvPr>
            <p:ph type="sldNum" sz="quarter" idx="5"/>
          </p:nvPr>
        </p:nvSpPr>
        <p:spPr/>
        <p:txBody>
          <a:bodyPr/>
          <a:lstStyle/>
          <a:p>
            <a:fld id="{2DE328BB-0091-FF4E-9732-FA2C6BCE3C2C}" type="slidenum">
              <a:rPr lang="en-US" smtClean="0"/>
              <a:t>26</a:t>
            </a:fld>
            <a:endParaRPr lang="en-US"/>
          </a:p>
        </p:txBody>
      </p:sp>
    </p:spTree>
    <p:extLst>
      <p:ext uri="{BB962C8B-B14F-4D97-AF65-F5344CB8AC3E}">
        <p14:creationId xmlns:p14="http://schemas.microsoft.com/office/powerpoint/2010/main" val="419119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Like, an Outlook widget that tells you what jobs in your company are a good fit for the resume you received in an email from your co-worker who said “my brother’s neighbor’s roommate would be a great fit for this company!”</a:t>
            </a:r>
          </a:p>
          <a:p>
            <a:endParaRPr lang="en-US" dirty="0"/>
          </a:p>
          <a:p>
            <a:endParaRPr lang="en-US" dirty="0"/>
          </a:p>
        </p:txBody>
      </p:sp>
      <p:sp>
        <p:nvSpPr>
          <p:cNvPr id="4" name="Slide Number Placeholder 3"/>
          <p:cNvSpPr>
            <a:spLocks noGrp="1"/>
          </p:cNvSpPr>
          <p:nvPr>
            <p:ph type="sldNum" sz="quarter" idx="5"/>
          </p:nvPr>
        </p:nvSpPr>
        <p:spPr/>
        <p:txBody>
          <a:bodyPr/>
          <a:lstStyle/>
          <a:p>
            <a:fld id="{2406DC3E-4509-B948-BE36-AC8A11151DD5}" type="slidenum">
              <a:rPr lang="en-US" smtClean="0"/>
              <a:t>27</a:t>
            </a:fld>
            <a:endParaRPr lang="en-US" dirty="0"/>
          </a:p>
        </p:txBody>
      </p:sp>
    </p:spTree>
    <p:extLst>
      <p:ext uri="{BB962C8B-B14F-4D97-AF65-F5344CB8AC3E}">
        <p14:creationId xmlns:p14="http://schemas.microsoft.com/office/powerpoint/2010/main" val="226780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Like, an Outlook plugin lets your managers open a new position and route it for approval in one click!</a:t>
            </a:r>
          </a:p>
          <a:p>
            <a:endParaRPr lang="en-US" dirty="0"/>
          </a:p>
          <a:p>
            <a:r>
              <a:rPr lang="en-US" dirty="0"/>
              <a:t>(Note: NLP stands for “natural language processing”)</a:t>
            </a:r>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2406DC3E-4509-B948-BE36-AC8A11151DD5}" type="slidenum">
              <a:rPr lang="en-US" smtClean="0"/>
              <a:t>28</a:t>
            </a:fld>
            <a:endParaRPr lang="en-US" dirty="0"/>
          </a:p>
        </p:txBody>
      </p:sp>
    </p:spTree>
    <p:extLst>
      <p:ext uri="{BB962C8B-B14F-4D97-AF65-F5344CB8AC3E}">
        <p14:creationId xmlns:p14="http://schemas.microsoft.com/office/powerpoint/2010/main" val="150777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Like, a web-browser plugin that shows you which jobs in your company are a good fit for the LinkedIn profile connection invite you just received.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concepts you’ve seen are about augmenting human intelligence with artificial intelligence to engage talent – working smarter, not harder, and a lot more efficiently.</a:t>
            </a:r>
          </a:p>
          <a:p>
            <a:endParaRPr lang="en-US" dirty="0"/>
          </a:p>
        </p:txBody>
      </p:sp>
      <p:sp>
        <p:nvSpPr>
          <p:cNvPr id="4" name="Slide Number Placeholder 3"/>
          <p:cNvSpPr>
            <a:spLocks noGrp="1"/>
          </p:cNvSpPr>
          <p:nvPr>
            <p:ph type="sldNum" sz="quarter" idx="5"/>
          </p:nvPr>
        </p:nvSpPr>
        <p:spPr/>
        <p:txBody>
          <a:bodyPr/>
          <a:lstStyle/>
          <a:p>
            <a:fld id="{2406DC3E-4509-B948-BE36-AC8A11151DD5}" type="slidenum">
              <a:rPr lang="en-US" smtClean="0"/>
              <a:t>29</a:t>
            </a:fld>
            <a:endParaRPr lang="en-US" dirty="0"/>
          </a:p>
        </p:txBody>
      </p:sp>
    </p:spTree>
    <p:extLst>
      <p:ext uri="{BB962C8B-B14F-4D97-AF65-F5344CB8AC3E}">
        <p14:creationId xmlns:p14="http://schemas.microsoft.com/office/powerpoint/2010/main" val="1414241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highlights how Digital transformation, our Spectrum of Workforce Analytics and Applied AI (knowledge graph) come together into a cohesive user experience. It also shows how we prefer to use an “Army of A.I.” (multiple readily available and constantly updated AI sources, like Google and IBM’s Watson) rather than one single, proprietary AI technology to extract and interpret relevant data.</a:t>
            </a:r>
          </a:p>
          <a:p>
            <a:endParaRPr lang="en-US" dirty="0"/>
          </a:p>
          <a:p>
            <a:endParaRPr lang="en-US" dirty="0"/>
          </a:p>
          <a:p>
            <a:r>
              <a:rPr lang="en-US" dirty="0"/>
              <a:t>(Note: NLG stands for “natural language generator”)</a:t>
            </a:r>
          </a:p>
        </p:txBody>
      </p:sp>
      <p:sp>
        <p:nvSpPr>
          <p:cNvPr id="4" name="Slide Number Placeholder 3"/>
          <p:cNvSpPr>
            <a:spLocks noGrp="1"/>
          </p:cNvSpPr>
          <p:nvPr>
            <p:ph type="sldNum" sz="quarter" idx="5"/>
          </p:nvPr>
        </p:nvSpPr>
        <p:spPr/>
        <p:txBody>
          <a:bodyPr/>
          <a:lstStyle/>
          <a:p>
            <a:fld id="{2406DC3E-4509-B948-BE36-AC8A11151DD5}" type="slidenum">
              <a:rPr lang="en-US" smtClean="0"/>
              <a:t>30</a:t>
            </a:fld>
            <a:endParaRPr lang="en-US" dirty="0"/>
          </a:p>
        </p:txBody>
      </p:sp>
    </p:spTree>
    <p:extLst>
      <p:ext uri="{BB962C8B-B14F-4D97-AF65-F5344CB8AC3E}">
        <p14:creationId xmlns:p14="http://schemas.microsoft.com/office/powerpoint/2010/main" val="70653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highlights how Digital transformation, our Spectrum of Workforce Analytics and Applied AI (knowledge graph) come together into a cohesive user experience. It also shows how we prefer to use an “Army of A.I.” (multiple readily available and constantly updated AI sources, like Google and IBM’s Watson) rather than one single, proprietary AI technology to extract and interpret relevant data.</a:t>
            </a:r>
          </a:p>
          <a:p>
            <a:endParaRPr lang="en-US" dirty="0"/>
          </a:p>
          <a:p>
            <a:endParaRPr lang="en-US" dirty="0"/>
          </a:p>
          <a:p>
            <a:r>
              <a:rPr lang="en-US" dirty="0"/>
              <a:t>(Note: NLG stands for “natural language generator”)</a:t>
            </a:r>
          </a:p>
        </p:txBody>
      </p:sp>
      <p:sp>
        <p:nvSpPr>
          <p:cNvPr id="4" name="Slide Number Placeholder 3"/>
          <p:cNvSpPr>
            <a:spLocks noGrp="1"/>
          </p:cNvSpPr>
          <p:nvPr>
            <p:ph type="sldNum" sz="quarter" idx="5"/>
          </p:nvPr>
        </p:nvSpPr>
        <p:spPr/>
        <p:txBody>
          <a:bodyPr/>
          <a:lstStyle/>
          <a:p>
            <a:fld id="{2406DC3E-4509-B948-BE36-AC8A11151DD5}" type="slidenum">
              <a:rPr lang="en-US" smtClean="0"/>
              <a:t>31</a:t>
            </a:fld>
            <a:endParaRPr lang="en-US" dirty="0"/>
          </a:p>
        </p:txBody>
      </p:sp>
    </p:spTree>
    <p:extLst>
      <p:ext uri="{BB962C8B-B14F-4D97-AF65-F5344CB8AC3E}">
        <p14:creationId xmlns:p14="http://schemas.microsoft.com/office/powerpoint/2010/main" val="411846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highlights how Digital transformation, our Spectrum of Workforce Analytics and Applied AI (knowledge graph) come together into a cohesive user experience. It also shows how we prefer to use an “Army of A.I.” (multiple readily available and constantly updated AI sources, like Google and IBM’s Watson) rather than one single, proprietary AI technology to extract and interpret relevant data.</a:t>
            </a:r>
          </a:p>
          <a:p>
            <a:endParaRPr lang="en-US" dirty="0"/>
          </a:p>
          <a:p>
            <a:endParaRPr lang="en-US" dirty="0"/>
          </a:p>
          <a:p>
            <a:r>
              <a:rPr lang="en-US" dirty="0"/>
              <a:t>(Note: NLG stands for “natural language generator”)</a:t>
            </a:r>
          </a:p>
        </p:txBody>
      </p:sp>
      <p:sp>
        <p:nvSpPr>
          <p:cNvPr id="4" name="Slide Number Placeholder 3"/>
          <p:cNvSpPr>
            <a:spLocks noGrp="1"/>
          </p:cNvSpPr>
          <p:nvPr>
            <p:ph type="sldNum" sz="quarter" idx="5"/>
          </p:nvPr>
        </p:nvSpPr>
        <p:spPr/>
        <p:txBody>
          <a:bodyPr/>
          <a:lstStyle/>
          <a:p>
            <a:fld id="{2406DC3E-4509-B948-BE36-AC8A11151DD5}" type="slidenum">
              <a:rPr lang="en-US" smtClean="0"/>
              <a:t>32</a:t>
            </a:fld>
            <a:endParaRPr lang="en-US" dirty="0"/>
          </a:p>
        </p:txBody>
      </p:sp>
    </p:spTree>
    <p:extLst>
      <p:ext uri="{BB962C8B-B14F-4D97-AF65-F5344CB8AC3E}">
        <p14:creationId xmlns:p14="http://schemas.microsoft.com/office/powerpoint/2010/main" val="3881433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AI enables the next frontier in user experience….concierge enterprise software – software that anticipates your needs based on past experience (yours specifically, plus others in similar roles).</a:t>
            </a:r>
          </a:p>
          <a:p>
            <a:endParaRPr lang="en-US" dirty="0"/>
          </a:p>
        </p:txBody>
      </p:sp>
      <p:sp>
        <p:nvSpPr>
          <p:cNvPr id="4" name="Slide Number Placeholder 3"/>
          <p:cNvSpPr>
            <a:spLocks noGrp="1"/>
          </p:cNvSpPr>
          <p:nvPr>
            <p:ph type="sldNum" sz="quarter" idx="10"/>
          </p:nvPr>
        </p:nvSpPr>
        <p:spPr/>
        <p:txBody>
          <a:bodyPr/>
          <a:lstStyle/>
          <a:p>
            <a:fld id="{2406DC3E-4509-B948-BE36-AC8A11151DD5}" type="slidenum">
              <a:rPr lang="en-US" smtClean="0"/>
              <a:t>33</a:t>
            </a:fld>
            <a:endParaRPr lang="en-US" dirty="0"/>
          </a:p>
        </p:txBody>
      </p:sp>
    </p:spTree>
    <p:extLst>
      <p:ext uri="{BB962C8B-B14F-4D97-AF65-F5344CB8AC3E}">
        <p14:creationId xmlns:p14="http://schemas.microsoft.com/office/powerpoint/2010/main" val="3640842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(Beeline) see VMS evolution diverging – with some providers focusing primarily on spend management and others focusing primarily on talent acquisition and total workforce optimization.</a:t>
            </a:r>
          </a:p>
        </p:txBody>
      </p:sp>
      <p:sp>
        <p:nvSpPr>
          <p:cNvPr id="4" name="Slide Number Placeholder 3"/>
          <p:cNvSpPr>
            <a:spLocks noGrp="1"/>
          </p:cNvSpPr>
          <p:nvPr>
            <p:ph type="sldNum" sz="quarter" idx="5"/>
          </p:nvPr>
        </p:nvSpPr>
        <p:spPr/>
        <p:txBody>
          <a:bodyPr/>
          <a:lstStyle/>
          <a:p>
            <a:fld id="{2DE328BB-0091-FF4E-9732-FA2C6BCE3C2C}" type="slidenum">
              <a:rPr lang="en-US" smtClean="0"/>
              <a:t>38</a:t>
            </a:fld>
            <a:endParaRPr lang="en-US"/>
          </a:p>
        </p:txBody>
      </p:sp>
    </p:spTree>
    <p:extLst>
      <p:ext uri="{BB962C8B-B14F-4D97-AF65-F5344CB8AC3E}">
        <p14:creationId xmlns:p14="http://schemas.microsoft.com/office/powerpoint/2010/main" val="214156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E328BB-0091-FF4E-9732-FA2C6BCE3C2C}" type="slidenum">
              <a:rPr lang="en-US" smtClean="0"/>
              <a:t>6</a:t>
            </a:fld>
            <a:endParaRPr lang="en-US"/>
          </a:p>
        </p:txBody>
      </p:sp>
    </p:spTree>
    <p:extLst>
      <p:ext uri="{BB962C8B-B14F-4D97-AF65-F5344CB8AC3E}">
        <p14:creationId xmlns:p14="http://schemas.microsoft.com/office/powerpoint/2010/main" val="716464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394437" rtl="0" eaLnBrk="1" fontAlgn="auto" latinLnBrk="0" hangingPunct="1">
              <a:lnSpc>
                <a:spcPct val="100000"/>
              </a:lnSpc>
              <a:spcBef>
                <a:spcPts val="0"/>
              </a:spcBef>
              <a:spcAft>
                <a:spcPts val="0"/>
              </a:spcAft>
              <a:buClrTx/>
              <a:buSzTx/>
              <a:buFontTx/>
              <a:buNone/>
              <a:tabLst/>
              <a:defRPr/>
            </a:pPr>
            <a:fld id="{9FBB431E-F446-4DC1-9314-643FD146E805}" type="slidenum">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94437" rtl="0" eaLnBrk="1" fontAlgn="auto" latinLnBrk="0" hangingPunct="1">
                <a:lnSpc>
                  <a:spcPct val="100000"/>
                </a:lnSpc>
                <a:spcBef>
                  <a:spcPts val="0"/>
                </a:spcBef>
                <a:spcAft>
                  <a:spcPts val="0"/>
                </a:spcAft>
                <a:buClrTx/>
                <a:buSzTx/>
                <a:buFontTx/>
                <a:buNone/>
                <a:tabLst/>
                <a:defRPr/>
              </a:pPr>
              <a:t>41</a:t>
            </a:fld>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38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2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3420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35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E328BB-0091-FF4E-9732-FA2C6BCE3C2C}" type="slidenum">
              <a:rPr lang="en-US" smtClean="0"/>
              <a:t>10</a:t>
            </a:fld>
            <a:endParaRPr lang="en-US"/>
          </a:p>
        </p:txBody>
      </p:sp>
    </p:spTree>
    <p:extLst>
      <p:ext uri="{BB962C8B-B14F-4D97-AF65-F5344CB8AC3E}">
        <p14:creationId xmlns:p14="http://schemas.microsoft.com/office/powerpoint/2010/main" val="37739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Human-centric AI is a key part of our digital transformation strategy. Using AI to assist, accelerate and augment human capital decisions and workflows.</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cs typeface="Calibri"/>
              </a:rPr>
            </a:br>
            <a:endParaRPr lang="en-US" b="1" dirty="0">
              <a:cs typeface="Calibri"/>
            </a:endParaRPr>
          </a:p>
        </p:txBody>
      </p:sp>
      <p:sp>
        <p:nvSpPr>
          <p:cNvPr id="4" name="Slide Number Placeholder 3"/>
          <p:cNvSpPr>
            <a:spLocks noGrp="1"/>
          </p:cNvSpPr>
          <p:nvPr>
            <p:ph type="sldNum" sz="quarter" idx="5"/>
          </p:nvPr>
        </p:nvSpPr>
        <p:spPr/>
        <p:txBody>
          <a:bodyPr/>
          <a:lstStyle/>
          <a:p>
            <a:fld id="{2406DC3E-4509-B948-BE36-AC8A11151DD5}" type="slidenum">
              <a:rPr lang="en-US" smtClean="0"/>
              <a:t>19</a:t>
            </a:fld>
            <a:endParaRPr lang="en-US" dirty="0"/>
          </a:p>
        </p:txBody>
      </p:sp>
    </p:spTree>
    <p:extLst>
      <p:ext uri="{BB962C8B-B14F-4D97-AF65-F5344CB8AC3E}">
        <p14:creationId xmlns:p14="http://schemas.microsoft.com/office/powerpoint/2010/main" val="64842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meant to provide some clarity around Knowledge Graph being a capability and not a feature. It’s not something you “demo” directly. </a:t>
            </a:r>
          </a:p>
          <a:p>
            <a:endParaRPr lang="en-US" dirty="0"/>
          </a:p>
          <a:p>
            <a:r>
              <a:rPr lang="en-US" dirty="0"/>
              <a:t>(Some companies talk about charging clients for enhancing their products with AI. We see AI capabilities – knowledge representation, machine learning, natural language processing, etc.) as tools in our toolkit that we apply – at no additional cost -- to augment what our clients can do with our products.</a:t>
            </a:r>
          </a:p>
        </p:txBody>
      </p:sp>
      <p:sp>
        <p:nvSpPr>
          <p:cNvPr id="4" name="Slide Number Placeholder 3"/>
          <p:cNvSpPr>
            <a:spLocks noGrp="1"/>
          </p:cNvSpPr>
          <p:nvPr>
            <p:ph type="sldNum" sz="quarter" idx="5"/>
          </p:nvPr>
        </p:nvSpPr>
        <p:spPr/>
        <p:txBody>
          <a:bodyPr/>
          <a:lstStyle/>
          <a:p>
            <a:fld id="{2406DC3E-4509-B948-BE36-AC8A11151DD5}" type="slidenum">
              <a:rPr lang="en-US" smtClean="0"/>
              <a:t>20</a:t>
            </a:fld>
            <a:endParaRPr lang="en-US" dirty="0"/>
          </a:p>
        </p:txBody>
      </p:sp>
    </p:spTree>
    <p:extLst>
      <p:ext uri="{BB962C8B-B14F-4D97-AF65-F5344CB8AC3E}">
        <p14:creationId xmlns:p14="http://schemas.microsoft.com/office/powerpoint/2010/main" val="82019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meant to provide some clarity around Knowledge Graph being a capability and not a feature. It’s not something you “demo” directly. </a:t>
            </a:r>
          </a:p>
          <a:p>
            <a:endParaRPr lang="en-US" dirty="0"/>
          </a:p>
          <a:p>
            <a:r>
              <a:rPr lang="en-US" dirty="0"/>
              <a:t>(Some companies talk about charging clients for enhancing their products with AI. We see AI capabilities – knowledge representation, machine learning, natural language processing, etc.) as tools in our toolkit that we apply – at no additional cost -- to augment what our clients can do with our products.</a:t>
            </a:r>
          </a:p>
        </p:txBody>
      </p:sp>
      <p:sp>
        <p:nvSpPr>
          <p:cNvPr id="4" name="Slide Number Placeholder 3"/>
          <p:cNvSpPr>
            <a:spLocks noGrp="1"/>
          </p:cNvSpPr>
          <p:nvPr>
            <p:ph type="sldNum" sz="quarter" idx="5"/>
          </p:nvPr>
        </p:nvSpPr>
        <p:spPr/>
        <p:txBody>
          <a:bodyPr/>
          <a:lstStyle/>
          <a:p>
            <a:fld id="{2406DC3E-4509-B948-BE36-AC8A11151DD5}" type="slidenum">
              <a:rPr lang="en-US" smtClean="0"/>
              <a:t>21</a:t>
            </a:fld>
            <a:endParaRPr lang="en-US" dirty="0"/>
          </a:p>
        </p:txBody>
      </p:sp>
    </p:spTree>
    <p:extLst>
      <p:ext uri="{BB962C8B-B14F-4D97-AF65-F5344CB8AC3E}">
        <p14:creationId xmlns:p14="http://schemas.microsoft.com/office/powerpoint/2010/main" val="141929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augmented intelligence, the job description – as we know it today – will die.</a:t>
            </a:r>
          </a:p>
          <a:p>
            <a:endParaRPr lang="en-US" dirty="0"/>
          </a:p>
          <a:p>
            <a:r>
              <a:rPr lang="en-US" dirty="0"/>
              <a:t>We all know that hiring managers are horrible at writing job descriptions. They either don’t have time or they don’t have the skills. And, in the end, it’s really not their job. Their job is to get someone in to complete an outcome.</a:t>
            </a:r>
          </a:p>
          <a:p>
            <a:endParaRPr lang="en-US" dirty="0"/>
          </a:p>
          <a:p>
            <a:r>
              <a:rPr lang="en-US" dirty="0"/>
              <a:t>And we have the ability – with the amount of data that we have and the learnings we’ve been able to glean from that over the last 20 years – we can actually identify (based on a hiring manager’s performance and their behavior and their selection process) – we can actually identify what a candidate for a specific outcome will look like.</a:t>
            </a:r>
          </a:p>
          <a:p>
            <a:endParaRPr lang="en-US" dirty="0"/>
          </a:p>
          <a:p>
            <a:r>
              <a:rPr lang="en-US" dirty="0"/>
              <a:t>So in the next 12 to 24 months, we foresee the job description will be GONE. Instead, we see the manager saying I see my ideal candidate for this outcome.</a:t>
            </a:r>
          </a:p>
          <a:p>
            <a:endParaRPr lang="en-US" dirty="0"/>
          </a:p>
          <a:p>
            <a:r>
              <a:rPr lang="en-US" dirty="0"/>
              <a:t>Of course it requires a lot of data to train the models, but after 20 years, we have the data.</a:t>
            </a:r>
          </a:p>
        </p:txBody>
      </p:sp>
      <p:sp>
        <p:nvSpPr>
          <p:cNvPr id="4" name="Slide Number Placeholder 3"/>
          <p:cNvSpPr>
            <a:spLocks noGrp="1"/>
          </p:cNvSpPr>
          <p:nvPr>
            <p:ph type="sldNum" sz="quarter" idx="10"/>
          </p:nvPr>
        </p:nvSpPr>
        <p:spPr/>
        <p:txBody>
          <a:bodyPr/>
          <a:lstStyle/>
          <a:p>
            <a:fld id="{2406DC3E-4509-B948-BE36-AC8A11151DD5}" type="slidenum">
              <a:rPr lang="en-US" smtClean="0"/>
              <a:t>22</a:t>
            </a:fld>
            <a:endParaRPr lang="en-US" dirty="0"/>
          </a:p>
        </p:txBody>
      </p:sp>
    </p:spTree>
    <p:extLst>
      <p:ext uri="{BB962C8B-B14F-4D97-AF65-F5344CB8AC3E}">
        <p14:creationId xmlns:p14="http://schemas.microsoft.com/office/powerpoint/2010/main" val="955426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 of our studies, a large consultancy had a role to fill that was identified as a “Java Developer”. </a:t>
            </a:r>
          </a:p>
          <a:p>
            <a:r>
              <a:rPr lang="en-US" dirty="0"/>
              <a:t>As you can see on this chart…the job description (dark gray) was heavily focused on web development and application development…even IT project management.</a:t>
            </a:r>
          </a:p>
          <a:p>
            <a:endParaRPr lang="en-US" dirty="0"/>
          </a:p>
          <a:p>
            <a:r>
              <a:rPr lang="en-US" dirty="0"/>
              <a:t>So, suppliers were submitting enterprise java engineers.</a:t>
            </a:r>
          </a:p>
          <a:p>
            <a:r>
              <a:rPr lang="en-US" dirty="0"/>
              <a:t>But, the job description was misleading. The department was actually looking for Test Automation Engineers that knew Java (green). That’s a very different candidate. </a:t>
            </a:r>
          </a:p>
          <a:p>
            <a:endParaRPr lang="en-US" dirty="0"/>
          </a:p>
          <a:p>
            <a:r>
              <a:rPr lang="en-US" dirty="0"/>
              <a:t>The managers wasted hours in interviews, the suppliers churned through more than 50 candidates…just to narrow down WHAT the manager actually wanted. </a:t>
            </a:r>
          </a:p>
          <a:p>
            <a:r>
              <a:rPr lang="en-US" dirty="0"/>
              <a:t>What a waste of time!</a:t>
            </a:r>
          </a:p>
          <a:p>
            <a:endParaRPr lang="en-US" dirty="0"/>
          </a:p>
        </p:txBody>
      </p:sp>
      <p:sp>
        <p:nvSpPr>
          <p:cNvPr id="4" name="Slide Number Placeholder 3"/>
          <p:cNvSpPr>
            <a:spLocks noGrp="1"/>
          </p:cNvSpPr>
          <p:nvPr>
            <p:ph type="sldNum" sz="quarter" idx="5"/>
          </p:nvPr>
        </p:nvSpPr>
        <p:spPr/>
        <p:txBody>
          <a:bodyPr/>
          <a:lstStyle/>
          <a:p>
            <a:pPr marL="0" marR="0" lvl="0" indent="0" algn="r" defTabSz="543649" rtl="0" eaLnBrk="1" fontAlgn="auto" latinLnBrk="0" hangingPunct="1">
              <a:lnSpc>
                <a:spcPct val="100000"/>
              </a:lnSpc>
              <a:spcBef>
                <a:spcPts val="0"/>
              </a:spcBef>
              <a:spcAft>
                <a:spcPts val="0"/>
              </a:spcAft>
              <a:buClrTx/>
              <a:buSzTx/>
              <a:buFontTx/>
              <a:buNone/>
              <a:tabLst/>
              <a:defRPr/>
            </a:pPr>
            <a:fld id="{C5189F5B-7E76-D34A-BD18-4C6AE8C9AA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364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01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Beeline Knowledge Graph, we were able to isolate both the work activities (testing) and the skills (java).</a:t>
            </a:r>
          </a:p>
          <a:p>
            <a:pPr marL="0" indent="0">
              <a:buNone/>
            </a:pPr>
            <a:endParaRPr lang="en-US" dirty="0"/>
          </a:p>
          <a:p>
            <a:pPr marL="0" indent="0">
              <a:buNone/>
            </a:pPr>
            <a:r>
              <a:rPr lang="en-US" dirty="0"/>
              <a:t>So, how can we use these learnings to TRANSFORM how we use job descriptions? We can generate a natural language job description that focuses on work activities of prior workers…this will give suppliers a better idea of what kind of candidates to submit and can better power matching algorithms.</a:t>
            </a:r>
          </a:p>
        </p:txBody>
      </p:sp>
      <p:sp>
        <p:nvSpPr>
          <p:cNvPr id="4" name="Slide Number Placeholder 3"/>
          <p:cNvSpPr>
            <a:spLocks noGrp="1"/>
          </p:cNvSpPr>
          <p:nvPr>
            <p:ph type="sldNum" sz="quarter" idx="5"/>
          </p:nvPr>
        </p:nvSpPr>
        <p:spPr/>
        <p:txBody>
          <a:bodyPr/>
          <a:lstStyle/>
          <a:p>
            <a:pPr marL="0" marR="0" lvl="0" indent="0" algn="r" defTabSz="543649" rtl="0" eaLnBrk="1" fontAlgn="auto" latinLnBrk="0" hangingPunct="1">
              <a:lnSpc>
                <a:spcPct val="100000"/>
              </a:lnSpc>
              <a:spcBef>
                <a:spcPts val="0"/>
              </a:spcBef>
              <a:spcAft>
                <a:spcPts val="0"/>
              </a:spcAft>
              <a:buClrTx/>
              <a:buSzTx/>
              <a:buFontTx/>
              <a:buNone/>
              <a:tabLst/>
              <a:defRPr/>
            </a:pPr>
            <a:fld id="{C5189F5B-7E76-D34A-BD18-4C6AE8C9AA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364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58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19.jpg"/><Relationship Id="rId5" Type="http://schemas.openxmlformats.org/officeDocument/2006/relationships/image" Target="../media/image8.jpg"/><Relationship Id="rId4" Type="http://schemas.openxmlformats.org/officeDocument/2006/relationships/image" Target="../media/image7.tif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jp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19.jpg"/><Relationship Id="rId5" Type="http://schemas.openxmlformats.org/officeDocument/2006/relationships/image" Target="../media/image8.jpg"/><Relationship Id="rId4" Type="http://schemas.openxmlformats.org/officeDocument/2006/relationships/image" Target="../media/image7.tif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more than 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6" y="1394700"/>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spTree>
    <p:extLst>
      <p:ext uri="{BB962C8B-B14F-4D97-AF65-F5344CB8AC3E}">
        <p14:creationId xmlns:p14="http://schemas.microsoft.com/office/powerpoint/2010/main" val="169052636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WSGi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1" b="46931"/>
          <a:stretch/>
        </p:blipFill>
        <p:spPr>
          <a:xfrm>
            <a:off x="0" y="1651875"/>
            <a:ext cx="9144000" cy="3502152"/>
          </a:xfrm>
          <a:prstGeom prst="rect">
            <a:avLst/>
          </a:prstGeom>
          <a:gradFill>
            <a:gsLst>
              <a:gs pos="13000">
                <a:srgbClr val="0238BB"/>
              </a:gs>
              <a:gs pos="33000">
                <a:srgbClr val="0347C6"/>
              </a:gs>
              <a:gs pos="68000">
                <a:srgbClr val="0444C6">
                  <a:lumMod val="100000"/>
                </a:srgbClr>
              </a:gs>
              <a:gs pos="84000">
                <a:srgbClr val="043EC4"/>
              </a:gs>
              <a:gs pos="51000">
                <a:srgbClr val="0345C7">
                  <a:lumMod val="100000"/>
                </a:srgbClr>
              </a:gs>
              <a:gs pos="0">
                <a:srgbClr val="0334B6"/>
              </a:gs>
              <a:gs pos="100000">
                <a:srgbClr val="0432B7"/>
              </a:gs>
            </a:gsLst>
            <a:lin ang="10800000" scaled="0"/>
          </a:gradFill>
        </p:spPr>
      </p:pic>
      <p:sp>
        <p:nvSpPr>
          <p:cNvPr id="4" name="Rectangle 3"/>
          <p:cNvSpPr/>
          <p:nvPr userDrawn="1"/>
        </p:nvSpPr>
        <p:spPr>
          <a:xfrm>
            <a:off x="0" y="1652226"/>
            <a:ext cx="8839200" cy="3491274"/>
          </a:xfrm>
          <a:prstGeom prst="rect">
            <a:avLst/>
          </a:prstGeom>
          <a:gradFill flip="none" rotWithShape="1">
            <a:gsLst>
              <a:gs pos="21000">
                <a:schemeClr val="tx1">
                  <a:alpha val="23000"/>
                </a:schemeClr>
              </a:gs>
              <a:gs pos="55000">
                <a:schemeClr val="bg1">
                  <a:alpha val="0"/>
                </a:schemeClr>
              </a:gs>
            </a:gsLst>
            <a:lin ang="18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5" y="1863876"/>
            <a:ext cx="8549663" cy="1609432"/>
          </a:xfrm>
          <a:prstGeom prst="rect">
            <a:avLst/>
          </a:prstGeom>
          <a:noFill/>
          <a:effectLst>
            <a:outerShdw blurRad="76200" sx="101000" sy="101000" algn="ctr" rotWithShape="0">
              <a:prstClr val="black"/>
            </a:outerShdw>
          </a:effectLst>
        </p:spPr>
        <p:txBody>
          <a:bodyPr wrap="square" lIns="0" bIns="0" rtlCol="0">
            <a:noAutofit/>
          </a:bodyPr>
          <a:lstStyle/>
          <a:p>
            <a:pPr>
              <a:lnSpc>
                <a:spcPct val="90000"/>
              </a:lnSpc>
              <a:spcAft>
                <a:spcPts val="1200"/>
              </a:spcAft>
            </a:pPr>
            <a:r>
              <a:rPr lang="en-GB" sz="2000">
                <a:solidFill>
                  <a:schemeClr val="bg1"/>
                </a:solidFill>
                <a:effectLst>
                  <a:outerShdw blurRad="266700" algn="ctr" rotWithShape="0">
                    <a:prstClr val="black">
                      <a:alpha val="60000"/>
                    </a:prstClr>
                  </a:outerShdw>
                </a:effectLst>
              </a:rPr>
              <a:t>Join hundreds of your peers at </a:t>
            </a:r>
            <a:r>
              <a:rPr lang="en-GB" sz="2000" b="1">
                <a:solidFill>
                  <a:schemeClr val="accent6"/>
                </a:solidFill>
                <a:effectLst>
                  <a:outerShdw blurRad="266700" algn="ctr" rotWithShape="0">
                    <a:prstClr val="black">
                      <a:alpha val="60000"/>
                    </a:prstClr>
                  </a:outerShdw>
                </a:effectLst>
              </a:rPr>
              <a:t>CWS Summit, </a:t>
            </a:r>
            <a:r>
              <a:rPr lang="en-GB" sz="2000">
                <a:solidFill>
                  <a:schemeClr val="bg1"/>
                </a:solidFill>
                <a:effectLst>
                  <a:outerShdw blurRad="266700" algn="ctr" rotWithShape="0">
                    <a:prstClr val="black">
                      <a:alpha val="60000"/>
                    </a:prstClr>
                  </a:outerShdw>
                </a:effectLst>
              </a:rPr>
              <a:t>the largest North American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peer-to-peer networking event for contingent and workforce professionals, followed by the game-changing </a:t>
            </a:r>
            <a:r>
              <a:rPr lang="en-GB" sz="2000" b="1">
                <a:solidFill>
                  <a:schemeClr val="accent6"/>
                </a:solidFill>
                <a:effectLst>
                  <a:outerShdw blurRad="266700" algn="ctr" rotWithShape="0">
                    <a:prstClr val="black">
                      <a:alpha val="60000"/>
                    </a:prstClr>
                  </a:outerShdw>
                </a:effectLst>
              </a:rPr>
              <a:t>Collaboration in the Gig Economy. </a:t>
            </a:r>
            <a:r>
              <a:rPr lang="en-GB" sz="2000">
                <a:solidFill>
                  <a:schemeClr val="bg1"/>
                </a:solidFill>
                <a:effectLst>
                  <a:outerShdw blurRad="266700" algn="ctr" rotWithShape="0">
                    <a:prstClr val="black">
                      <a:alpha val="60000"/>
                    </a:prstClr>
                  </a:outerShdw>
                </a:effectLst>
              </a:rPr>
              <a:t>This new award-winning conference brings together staffing suppliers, workforce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solutions buyers, VMS, MSP &amp; RPO providers, suppliers to staffing and gig economy/human cloud companies.</a:t>
            </a:r>
            <a:endParaRPr lang="en-GB" sz="2000" b="1" i="1">
              <a:solidFill>
                <a:schemeClr val="bg1"/>
              </a:solidFill>
              <a:effectLst>
                <a:outerShdw blurRad="266700" algn="ctr" rotWithShape="0">
                  <a:prstClr val="black">
                    <a:alpha val="60000"/>
                  </a:prstClr>
                </a:outerShdw>
              </a:effectLst>
            </a:endParaRPr>
          </a:p>
          <a:p>
            <a:pPr marL="0" marR="0" indent="0" algn="l" defTabSz="685800" rtl="0" eaLnBrk="1" fontAlgn="auto" latinLnBrk="0" hangingPunct="1">
              <a:lnSpc>
                <a:spcPct val="90000"/>
              </a:lnSpc>
              <a:spcBef>
                <a:spcPts val="0"/>
              </a:spcBef>
              <a:spcAft>
                <a:spcPts val="0"/>
              </a:spcAft>
              <a:buClrTx/>
              <a:buSzTx/>
              <a:buFontTx/>
              <a:buNone/>
              <a:tabLst/>
              <a:defRPr/>
            </a:pPr>
            <a:br>
              <a:rPr lang="en-US" sz="2000" b="1" i="1">
                <a:solidFill>
                  <a:schemeClr val="bg1"/>
                </a:solidFill>
                <a:effectLst>
                  <a:outerShdw blurRad="266700" algn="ctr" rotWithShape="0">
                    <a:prstClr val="black">
                      <a:alpha val="60000"/>
                    </a:prstClr>
                  </a:outerShdw>
                </a:effectLst>
              </a:rPr>
            </a:br>
            <a:br>
              <a:rPr lang="en-US" sz="2000" b="1" i="1">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Register</a:t>
            </a:r>
            <a:r>
              <a:rPr lang="en-US" sz="2000" b="1" i="1" baseline="0">
                <a:solidFill>
                  <a:schemeClr val="bg1"/>
                </a:solidFill>
                <a:effectLst>
                  <a:outerShdw blurRad="266700" algn="ctr" rotWithShape="0">
                    <a:prstClr val="black">
                      <a:alpha val="60000"/>
                    </a:prstClr>
                  </a:outerShdw>
                </a:effectLst>
              </a:rPr>
              <a:t> now at </a:t>
            </a:r>
            <a:br>
              <a:rPr lang="en-US" sz="2000" b="1" i="1" baseline="0">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www.cwssummit.com</a:t>
            </a:r>
            <a:r>
              <a:rPr lang="en-US" sz="2000" b="1" i="1">
                <a:solidFill>
                  <a:schemeClr val="accent6"/>
                </a:solidFill>
                <a:effectLst>
                  <a:outerShdw blurRad="266700" algn="ctr" rotWithShape="0">
                    <a:prstClr val="black">
                      <a:alpha val="60000"/>
                    </a:prstClr>
                  </a:outerShdw>
                </a:effectLst>
              </a:rPr>
              <a:t> </a:t>
            </a:r>
            <a:endParaRPr lang="en-US" sz="2000" i="1">
              <a:solidFill>
                <a:schemeClr val="accent6"/>
              </a:solidFill>
              <a:effectLst>
                <a:outerShdw blurRad="266700" algn="ctr" rotWithShape="0">
                  <a:prstClr val="black">
                    <a:alpha val="60000"/>
                  </a:prstClr>
                </a:outerShdw>
              </a:effectLst>
            </a:endParaRPr>
          </a:p>
          <a:p>
            <a:pPr>
              <a:lnSpc>
                <a:spcPct val="90000"/>
              </a:lnSpc>
            </a:pPr>
            <a:br>
              <a:rPr lang="en-GB" sz="2000">
                <a:solidFill>
                  <a:schemeClr val="bg1"/>
                </a:solidFill>
                <a:effectLst>
                  <a:outerShdw blurRad="266700" algn="ctr" rotWithShape="0">
                    <a:prstClr val="black">
                      <a:alpha val="60000"/>
                    </a:prstClr>
                  </a:outerShdw>
                </a:effectLst>
              </a:rPr>
            </a:br>
            <a:endParaRPr lang="en-GB" sz="2000">
              <a:solidFill>
                <a:schemeClr val="bg1"/>
              </a:solidFill>
              <a:effectLst>
                <a:outerShdw blurRad="266700" algn="ctr" rotWithShape="0">
                  <a:prstClr val="black">
                    <a:alpha val="60000"/>
                  </a:prstClr>
                </a:outerShdw>
              </a:effectLst>
            </a:endParaRPr>
          </a:p>
          <a:p>
            <a:pPr lvl="1">
              <a:lnSpc>
                <a:spcPct val="90000"/>
              </a:lnSpc>
            </a:pPr>
            <a:r>
              <a:rPr lang="en-GB" sz="2000">
                <a:solidFill>
                  <a:schemeClr val="bg1"/>
                </a:solidFill>
                <a:effectLst>
                  <a:outerShdw blurRad="266700" algn="ctr" rotWithShape="0">
                    <a:prstClr val="black">
                      <a:alpha val="60000"/>
                    </a:prstClr>
                  </a:outerShdw>
                </a:effectLst>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6581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9560" y="4560570"/>
            <a:ext cx="777240" cy="582930"/>
          </a:xfrm>
          <a:prstGeom prst="rect">
            <a:avLst/>
          </a:prstGeom>
        </p:spPr>
      </p:pic>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7909560" y="4366260"/>
            <a:ext cx="777240" cy="777240"/>
          </a:xfrm>
          <a:prstGeom prst="rect">
            <a:avLst/>
          </a:prstGeom>
        </p:spPr>
      </p:pic>
    </p:spTree>
    <p:extLst>
      <p:ext uri="{BB962C8B-B14F-4D97-AF65-F5344CB8AC3E}">
        <p14:creationId xmlns:p14="http://schemas.microsoft.com/office/powerpoint/2010/main" val="95473246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4320">
          <p15:clr>
            <a:srgbClr val="FBAE40"/>
          </p15:clr>
        </p15:guide>
        <p15:guide id="4" pos="1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a:solidFill>
                  <a:schemeClr val="tx1"/>
                </a:solidFill>
              </a:rPr>
              <a:t>www.cwstrategies.staffingindustry.com</a:t>
            </a:r>
          </a:p>
        </p:txBody>
      </p:sp>
    </p:spTree>
    <p:extLst>
      <p:ext uri="{BB962C8B-B14F-4D97-AF65-F5344CB8AC3E}">
        <p14:creationId xmlns:p14="http://schemas.microsoft.com/office/powerpoint/2010/main" val="85367557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323424827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46076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106091187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97558185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18137792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82438515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48037893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389149"/>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00" b="1">
                <a:latin typeface="+mn-lt"/>
              </a:rPr>
              <a:t>Staffing Industry Analysts</a:t>
            </a:r>
            <a:r>
              <a:rPr lang="en-US" sz="2400" b="1" baseline="0">
                <a:latin typeface="+mn-lt"/>
              </a:rPr>
              <a:t> </a:t>
            </a:r>
            <a:r>
              <a:rPr lang="en-US" sz="2400" b="1">
                <a:latin typeface="+mn-lt"/>
              </a:rPr>
              <a:t>Product Overview</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189709"/>
            <a:ext cx="8412480" cy="3444240"/>
          </a:xfrm>
          <a:prstGeom prst="rect">
            <a:avLst/>
          </a:prstGeom>
        </p:spPr>
      </p:pic>
    </p:spTree>
    <p:extLst>
      <p:ext uri="{BB962C8B-B14F-4D97-AF65-F5344CB8AC3E}">
        <p14:creationId xmlns:p14="http://schemas.microsoft.com/office/powerpoint/2010/main" val="147527187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0"/>
            <a:ext cx="9139710" cy="5153781"/>
          </a:xfrm>
          <a:prstGeom prst="rect">
            <a:avLst/>
          </a:prstGeom>
        </p:spPr>
      </p:pic>
    </p:spTree>
    <p:extLst>
      <p:ext uri="{BB962C8B-B14F-4D97-AF65-F5344CB8AC3E}">
        <p14:creationId xmlns:p14="http://schemas.microsoft.com/office/powerpoint/2010/main" val="844482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830" y="6090"/>
            <a:ext cx="9122341" cy="5131316"/>
          </a:xfrm>
          <a:prstGeom prst="rect">
            <a:avLst/>
          </a:prstGeom>
        </p:spPr>
      </p:pic>
    </p:spTree>
    <p:extLst>
      <p:ext uri="{BB962C8B-B14F-4D97-AF65-F5344CB8AC3E}">
        <p14:creationId xmlns:p14="http://schemas.microsoft.com/office/powerpoint/2010/main" val="73413889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879" y="667"/>
            <a:ext cx="9138240" cy="5140260"/>
          </a:xfrm>
          <a:prstGeom prst="rect">
            <a:avLst/>
          </a:prstGeom>
        </p:spPr>
      </p:pic>
    </p:spTree>
    <p:extLst>
      <p:ext uri="{BB962C8B-B14F-4D97-AF65-F5344CB8AC3E}">
        <p14:creationId xmlns:p14="http://schemas.microsoft.com/office/powerpoint/2010/main" val="40393691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6" y="1394700"/>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pic>
        <p:nvPicPr>
          <p:cNvPr id="5" name="Picture 4">
            <a:extLst>
              <a:ext uri="{FF2B5EF4-FFF2-40B4-BE49-F238E27FC236}">
                <a16:creationId xmlns:a16="http://schemas.microsoft.com/office/drawing/2014/main" id="{01078150-BCA8-5948-90BA-67B5D91A696A}"/>
              </a:ext>
            </a:extLst>
          </p:cNvPr>
          <p:cNvPicPr>
            <a:picLocks noChangeAspect="1"/>
          </p:cNvPicPr>
          <p:nvPr userDrawn="1"/>
        </p:nvPicPr>
        <p:blipFill>
          <a:blip r:embed="rId6"/>
          <a:stretch>
            <a:fillRect/>
          </a:stretch>
        </p:blipFill>
        <p:spPr>
          <a:xfrm>
            <a:off x="7998060" y="1923033"/>
            <a:ext cx="648428" cy="1582167"/>
          </a:xfrm>
          <a:prstGeom prst="rect">
            <a:avLst/>
          </a:prstGeom>
        </p:spPr>
      </p:pic>
    </p:spTree>
    <p:extLst>
      <p:ext uri="{BB962C8B-B14F-4D97-AF65-F5344CB8AC3E}">
        <p14:creationId xmlns:p14="http://schemas.microsoft.com/office/powerpoint/2010/main" val="244265332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WSGi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1" b="46931"/>
          <a:stretch/>
        </p:blipFill>
        <p:spPr>
          <a:xfrm>
            <a:off x="0" y="1651875"/>
            <a:ext cx="9144000" cy="3502152"/>
          </a:xfrm>
          <a:prstGeom prst="rect">
            <a:avLst/>
          </a:prstGeom>
          <a:gradFill>
            <a:gsLst>
              <a:gs pos="13000">
                <a:srgbClr val="0238BB"/>
              </a:gs>
              <a:gs pos="33000">
                <a:srgbClr val="0347C6"/>
              </a:gs>
              <a:gs pos="68000">
                <a:srgbClr val="0444C6">
                  <a:lumMod val="100000"/>
                </a:srgbClr>
              </a:gs>
              <a:gs pos="84000">
                <a:srgbClr val="043EC4"/>
              </a:gs>
              <a:gs pos="51000">
                <a:srgbClr val="0345C7">
                  <a:lumMod val="100000"/>
                </a:srgbClr>
              </a:gs>
              <a:gs pos="0">
                <a:srgbClr val="0334B6"/>
              </a:gs>
              <a:gs pos="100000">
                <a:srgbClr val="0432B7"/>
              </a:gs>
            </a:gsLst>
            <a:lin ang="10800000" scaled="0"/>
          </a:gradFill>
        </p:spPr>
      </p:pic>
      <p:sp>
        <p:nvSpPr>
          <p:cNvPr id="4" name="Rectangle 3"/>
          <p:cNvSpPr/>
          <p:nvPr userDrawn="1"/>
        </p:nvSpPr>
        <p:spPr>
          <a:xfrm>
            <a:off x="0" y="1652226"/>
            <a:ext cx="8839200" cy="3491274"/>
          </a:xfrm>
          <a:prstGeom prst="rect">
            <a:avLst/>
          </a:prstGeom>
          <a:gradFill flip="none" rotWithShape="1">
            <a:gsLst>
              <a:gs pos="21000">
                <a:schemeClr val="tx1">
                  <a:alpha val="23000"/>
                </a:schemeClr>
              </a:gs>
              <a:gs pos="55000">
                <a:schemeClr val="bg1">
                  <a:alpha val="0"/>
                </a:schemeClr>
              </a:gs>
            </a:gsLst>
            <a:lin ang="18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5" y="1863876"/>
            <a:ext cx="8549663" cy="1609432"/>
          </a:xfrm>
          <a:prstGeom prst="rect">
            <a:avLst/>
          </a:prstGeom>
          <a:noFill/>
          <a:effectLst>
            <a:outerShdw blurRad="76200" sx="101000" sy="101000" algn="ctr" rotWithShape="0">
              <a:prstClr val="black"/>
            </a:outerShdw>
          </a:effectLst>
        </p:spPr>
        <p:txBody>
          <a:bodyPr wrap="square" lIns="0" bIns="0" rtlCol="0">
            <a:noAutofit/>
          </a:bodyPr>
          <a:lstStyle/>
          <a:p>
            <a:pPr>
              <a:lnSpc>
                <a:spcPct val="90000"/>
              </a:lnSpc>
              <a:spcAft>
                <a:spcPts val="1200"/>
              </a:spcAft>
            </a:pPr>
            <a:r>
              <a:rPr lang="en-GB" sz="2000">
                <a:solidFill>
                  <a:schemeClr val="bg1"/>
                </a:solidFill>
                <a:effectLst>
                  <a:outerShdw blurRad="266700" algn="ctr" rotWithShape="0">
                    <a:prstClr val="black">
                      <a:alpha val="60000"/>
                    </a:prstClr>
                  </a:outerShdw>
                </a:effectLst>
              </a:rPr>
              <a:t>Join hundreds of your peers at </a:t>
            </a:r>
            <a:r>
              <a:rPr lang="en-GB" sz="2000" b="1">
                <a:solidFill>
                  <a:schemeClr val="accent6"/>
                </a:solidFill>
                <a:effectLst>
                  <a:outerShdw blurRad="266700" algn="ctr" rotWithShape="0">
                    <a:prstClr val="black">
                      <a:alpha val="60000"/>
                    </a:prstClr>
                  </a:outerShdw>
                </a:effectLst>
              </a:rPr>
              <a:t>CWS Summit, </a:t>
            </a:r>
            <a:r>
              <a:rPr lang="en-GB" sz="2000">
                <a:solidFill>
                  <a:schemeClr val="bg1"/>
                </a:solidFill>
                <a:effectLst>
                  <a:outerShdw blurRad="266700" algn="ctr" rotWithShape="0">
                    <a:prstClr val="black">
                      <a:alpha val="60000"/>
                    </a:prstClr>
                  </a:outerShdw>
                </a:effectLst>
              </a:rPr>
              <a:t>the largest North American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peer-to-peer networking event for contingent and workforce professionals, followed by the game-changing </a:t>
            </a:r>
            <a:r>
              <a:rPr lang="en-GB" sz="2000" b="1">
                <a:solidFill>
                  <a:schemeClr val="accent6"/>
                </a:solidFill>
                <a:effectLst>
                  <a:outerShdw blurRad="266700" algn="ctr" rotWithShape="0">
                    <a:prstClr val="black">
                      <a:alpha val="60000"/>
                    </a:prstClr>
                  </a:outerShdw>
                </a:effectLst>
              </a:rPr>
              <a:t>Collaboration in the Gig Economy. </a:t>
            </a:r>
            <a:r>
              <a:rPr lang="en-GB" sz="2000">
                <a:solidFill>
                  <a:schemeClr val="bg1"/>
                </a:solidFill>
                <a:effectLst>
                  <a:outerShdw blurRad="266700" algn="ctr" rotWithShape="0">
                    <a:prstClr val="black">
                      <a:alpha val="60000"/>
                    </a:prstClr>
                  </a:outerShdw>
                </a:effectLst>
              </a:rPr>
              <a:t>This new award-winning conference brings together staffing suppliers, workforce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solutions buyers, VMS, MSP &amp; RPO providers, suppliers to staffing and gig economy/human cloud companies.</a:t>
            </a:r>
            <a:endParaRPr lang="en-GB" sz="2000" b="1" i="1">
              <a:solidFill>
                <a:schemeClr val="bg1"/>
              </a:solidFill>
              <a:effectLst>
                <a:outerShdw blurRad="266700" algn="ctr" rotWithShape="0">
                  <a:prstClr val="black">
                    <a:alpha val="60000"/>
                  </a:prstClr>
                </a:outerShdw>
              </a:effectLst>
            </a:endParaRPr>
          </a:p>
          <a:p>
            <a:pPr marL="0" marR="0" indent="0" algn="l" defTabSz="685800" rtl="0" eaLnBrk="1" fontAlgn="auto" latinLnBrk="0" hangingPunct="1">
              <a:lnSpc>
                <a:spcPct val="90000"/>
              </a:lnSpc>
              <a:spcBef>
                <a:spcPts val="0"/>
              </a:spcBef>
              <a:spcAft>
                <a:spcPts val="0"/>
              </a:spcAft>
              <a:buClrTx/>
              <a:buSzTx/>
              <a:buFontTx/>
              <a:buNone/>
              <a:tabLst/>
              <a:defRPr/>
            </a:pPr>
            <a:br>
              <a:rPr lang="en-US" sz="2000" b="1" i="1">
                <a:solidFill>
                  <a:schemeClr val="bg1"/>
                </a:solidFill>
                <a:effectLst>
                  <a:outerShdw blurRad="266700" algn="ctr" rotWithShape="0">
                    <a:prstClr val="black">
                      <a:alpha val="60000"/>
                    </a:prstClr>
                  </a:outerShdw>
                </a:effectLst>
              </a:rPr>
            </a:br>
            <a:br>
              <a:rPr lang="en-US" sz="2000" b="1" i="1">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Register</a:t>
            </a:r>
            <a:r>
              <a:rPr lang="en-US" sz="2000" b="1" i="1" baseline="0">
                <a:solidFill>
                  <a:schemeClr val="bg1"/>
                </a:solidFill>
                <a:effectLst>
                  <a:outerShdw blurRad="266700" algn="ctr" rotWithShape="0">
                    <a:prstClr val="black">
                      <a:alpha val="60000"/>
                    </a:prstClr>
                  </a:outerShdw>
                </a:effectLst>
              </a:rPr>
              <a:t> now at </a:t>
            </a:r>
            <a:br>
              <a:rPr lang="en-US" sz="2000" b="1" i="1" baseline="0">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www.cwssummit.com</a:t>
            </a:r>
            <a:r>
              <a:rPr lang="en-US" sz="2000" b="1" i="1">
                <a:solidFill>
                  <a:schemeClr val="accent6"/>
                </a:solidFill>
                <a:effectLst>
                  <a:outerShdw blurRad="266700" algn="ctr" rotWithShape="0">
                    <a:prstClr val="black">
                      <a:alpha val="60000"/>
                    </a:prstClr>
                  </a:outerShdw>
                </a:effectLst>
              </a:rPr>
              <a:t> </a:t>
            </a:r>
            <a:endParaRPr lang="en-US" sz="2000" i="1">
              <a:solidFill>
                <a:schemeClr val="accent6"/>
              </a:solidFill>
              <a:effectLst>
                <a:outerShdw blurRad="266700" algn="ctr" rotWithShape="0">
                  <a:prstClr val="black">
                    <a:alpha val="60000"/>
                  </a:prstClr>
                </a:outerShdw>
              </a:effectLst>
            </a:endParaRPr>
          </a:p>
          <a:p>
            <a:pPr>
              <a:lnSpc>
                <a:spcPct val="90000"/>
              </a:lnSpc>
            </a:pPr>
            <a:br>
              <a:rPr lang="en-GB" sz="2000">
                <a:solidFill>
                  <a:schemeClr val="bg1"/>
                </a:solidFill>
                <a:effectLst>
                  <a:outerShdw blurRad="266700" algn="ctr" rotWithShape="0">
                    <a:prstClr val="black">
                      <a:alpha val="60000"/>
                    </a:prstClr>
                  </a:outerShdw>
                </a:effectLst>
              </a:rPr>
            </a:br>
            <a:endParaRPr lang="en-GB" sz="2000">
              <a:solidFill>
                <a:schemeClr val="bg1"/>
              </a:solidFill>
              <a:effectLst>
                <a:outerShdw blurRad="266700" algn="ctr" rotWithShape="0">
                  <a:prstClr val="black">
                    <a:alpha val="60000"/>
                  </a:prstClr>
                </a:outerShdw>
              </a:effectLst>
            </a:endParaRPr>
          </a:p>
          <a:p>
            <a:pPr lvl="1">
              <a:lnSpc>
                <a:spcPct val="90000"/>
              </a:lnSpc>
            </a:pPr>
            <a:r>
              <a:rPr lang="en-GB" sz="2000">
                <a:solidFill>
                  <a:schemeClr val="bg1"/>
                </a:solidFill>
                <a:effectLst>
                  <a:outerShdw blurRad="266700" algn="ctr" rotWithShape="0">
                    <a:prstClr val="black">
                      <a:alpha val="60000"/>
                    </a:prstClr>
                  </a:outerShdw>
                </a:effectLst>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6581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9560" y="4560570"/>
            <a:ext cx="777240" cy="582930"/>
          </a:xfrm>
          <a:prstGeom prst="rect">
            <a:avLst/>
          </a:prstGeom>
        </p:spPr>
      </p:pic>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7909560" y="4366260"/>
            <a:ext cx="777240" cy="777240"/>
          </a:xfrm>
          <a:prstGeom prst="rect">
            <a:avLst/>
          </a:prstGeom>
        </p:spPr>
      </p:pic>
    </p:spTree>
    <p:extLst>
      <p:ext uri="{BB962C8B-B14F-4D97-AF65-F5344CB8AC3E}">
        <p14:creationId xmlns:p14="http://schemas.microsoft.com/office/powerpoint/2010/main" val="92835495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4320">
          <p15:clr>
            <a:srgbClr val="FBAE40"/>
          </p15:clr>
        </p15:guide>
        <p15:guide id="4" pos="14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9708113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71696592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498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54377121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5424720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4422945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2124100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83712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389149"/>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00" b="1">
                <a:latin typeface="+mn-lt"/>
              </a:rPr>
              <a:t>Staffing Industry Analysts</a:t>
            </a:r>
            <a:r>
              <a:rPr lang="en-US" sz="2400" b="1" baseline="0">
                <a:latin typeface="+mn-lt"/>
              </a:rPr>
              <a:t> </a:t>
            </a:r>
            <a:r>
              <a:rPr lang="en-US" sz="2400" b="1">
                <a:latin typeface="+mn-lt"/>
              </a:rPr>
              <a:t>Product Overview</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189709"/>
            <a:ext cx="8412480" cy="3444240"/>
          </a:xfrm>
          <a:prstGeom prst="rect">
            <a:avLst/>
          </a:prstGeom>
        </p:spPr>
      </p:pic>
    </p:spTree>
    <p:extLst>
      <p:ext uri="{BB962C8B-B14F-4D97-AF65-F5344CB8AC3E}">
        <p14:creationId xmlns:p14="http://schemas.microsoft.com/office/powerpoint/2010/main" val="193688022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0"/>
            <a:ext cx="9139710" cy="5153781"/>
          </a:xfrm>
          <a:prstGeom prst="rect">
            <a:avLst/>
          </a:prstGeom>
        </p:spPr>
      </p:pic>
    </p:spTree>
    <p:extLst>
      <p:ext uri="{BB962C8B-B14F-4D97-AF65-F5344CB8AC3E}">
        <p14:creationId xmlns:p14="http://schemas.microsoft.com/office/powerpoint/2010/main" val="368912712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831" y="6090"/>
            <a:ext cx="9122339" cy="5131316"/>
          </a:xfrm>
          <a:prstGeom prst="rect">
            <a:avLst/>
          </a:prstGeom>
        </p:spPr>
      </p:pic>
    </p:spTree>
    <p:extLst>
      <p:ext uri="{BB962C8B-B14F-4D97-AF65-F5344CB8AC3E}">
        <p14:creationId xmlns:p14="http://schemas.microsoft.com/office/powerpoint/2010/main" val="9105480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A92FB-D7CE-F04C-BBB2-8EC3EF0E56D4}"/>
              </a:ext>
            </a:extLst>
          </p:cNvPr>
          <p:cNvPicPr>
            <a:picLocks noChangeAspect="1"/>
          </p:cNvPicPr>
          <p:nvPr userDrawn="1"/>
        </p:nvPicPr>
        <p:blipFill>
          <a:blip r:embed="rId2"/>
          <a:stretch>
            <a:fillRect/>
          </a:stretch>
        </p:blipFill>
        <p:spPr>
          <a:xfrm>
            <a:off x="0" y="0"/>
            <a:ext cx="9144000" cy="800100"/>
          </a:xfrm>
          <a:prstGeom prst="rect">
            <a:avLst/>
          </a:prstGeom>
        </p:spPr>
      </p:pic>
      <p:sp>
        <p:nvSpPr>
          <p:cNvPr id="10" name="Title 1">
            <a:extLst>
              <a:ext uri="{FF2B5EF4-FFF2-40B4-BE49-F238E27FC236}">
                <a16:creationId xmlns:a16="http://schemas.microsoft.com/office/drawing/2014/main" id="{EC74D894-5CFC-2A42-B6A0-6B70FC5B540F}"/>
              </a:ext>
            </a:extLst>
          </p:cNvPr>
          <p:cNvSpPr txBox="1">
            <a:spLocks/>
          </p:cNvSpPr>
          <p:nvPr userDrawn="1"/>
        </p:nvSpPr>
        <p:spPr>
          <a:xfrm>
            <a:off x="347472" y="1102960"/>
            <a:ext cx="5662970" cy="5743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b="1">
                <a:latin typeface="+mn-lt"/>
              </a:rPr>
              <a:t>NEW! </a:t>
            </a:r>
          </a:p>
        </p:txBody>
      </p:sp>
      <p:sp>
        <p:nvSpPr>
          <p:cNvPr id="11" name="Content Placeholder 2">
            <a:extLst>
              <a:ext uri="{FF2B5EF4-FFF2-40B4-BE49-F238E27FC236}">
                <a16:creationId xmlns:a16="http://schemas.microsoft.com/office/drawing/2014/main" id="{09499655-F94F-1548-B50A-9337992EF3FB}"/>
              </a:ext>
            </a:extLst>
          </p:cNvPr>
          <p:cNvSpPr txBox="1">
            <a:spLocks/>
          </p:cNvSpPr>
          <p:nvPr userDrawn="1"/>
        </p:nvSpPr>
        <p:spPr>
          <a:xfrm>
            <a:off x="347596" y="2958918"/>
            <a:ext cx="8517845" cy="2184582"/>
          </a:xfrm>
          <a:prstGeom prst="rect">
            <a:avLst/>
          </a:prstGeom>
        </p:spPr>
        <p:txBody>
          <a:bodyPr numCol="1" spcCol="18288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90000"/>
              </a:lnSpc>
              <a:spcBef>
                <a:spcPts val="600"/>
              </a:spcBef>
              <a:buClr>
                <a:srgbClr val="FFD100"/>
              </a:buClr>
              <a:buSzPct val="100000"/>
              <a:buFont typeface="Wingdings" charset="2"/>
              <a:buNone/>
            </a:pPr>
            <a:r>
              <a:rPr lang="en-US" sz="2400"/>
              <a:t>These rapid informative sessions at </a:t>
            </a:r>
            <a:r>
              <a:rPr lang="en-US" sz="2400" b="1"/>
              <a:t>Collaboration in the Gig Economy</a:t>
            </a:r>
            <a:r>
              <a:rPr lang="en-US" sz="2400"/>
              <a:t> promote the benefits of a new/evolving technology </a:t>
            </a:r>
            <a:br>
              <a:rPr lang="en-US" sz="2400"/>
            </a:br>
            <a:r>
              <a:rPr lang="en-US" sz="2400"/>
              <a:t>or product in the workforce solutions ecosystem. Short, </a:t>
            </a:r>
            <a:br>
              <a:rPr lang="en-US" sz="2400"/>
            </a:br>
            <a:r>
              <a:rPr lang="en-US" sz="2400"/>
              <a:t>high-impact, 20-minute presentations are in a dedicated area </a:t>
            </a:r>
            <a:br>
              <a:rPr lang="en-US" sz="2400"/>
            </a:br>
            <a:r>
              <a:rPr lang="en-US" sz="2400"/>
              <a:t>in the exhibit hall throughout the conference.</a:t>
            </a:r>
          </a:p>
          <a:p>
            <a:pPr fontAlgn="base">
              <a:lnSpc>
                <a:spcPct val="90000"/>
              </a:lnSpc>
              <a:spcBef>
                <a:spcPts val="600"/>
              </a:spcBef>
              <a:buClr>
                <a:srgbClr val="EE312F"/>
              </a:buClr>
              <a:buSzPct val="100000"/>
              <a:buFont typeface="Wingdings" charset="2"/>
              <a:buChar char="§"/>
            </a:pPr>
            <a:endParaRPr lang="en-US" sz="2400"/>
          </a:p>
        </p:txBody>
      </p:sp>
      <p:pic>
        <p:nvPicPr>
          <p:cNvPr id="12" name="Picture 11">
            <a:extLst>
              <a:ext uri="{FF2B5EF4-FFF2-40B4-BE49-F238E27FC236}">
                <a16:creationId xmlns:a16="http://schemas.microsoft.com/office/drawing/2014/main" id="{F502FBAE-CBA0-A446-B98C-EE32B93BAA32}"/>
              </a:ext>
            </a:extLst>
          </p:cNvPr>
          <p:cNvPicPr>
            <a:picLocks noChangeAspect="1"/>
          </p:cNvPicPr>
          <p:nvPr userDrawn="1"/>
        </p:nvPicPr>
        <p:blipFill>
          <a:blip r:embed="rId3"/>
          <a:stretch>
            <a:fillRect/>
          </a:stretch>
        </p:blipFill>
        <p:spPr>
          <a:xfrm>
            <a:off x="437015" y="1684185"/>
            <a:ext cx="4636014" cy="1132276"/>
          </a:xfrm>
          <a:prstGeom prst="rect">
            <a:avLst/>
          </a:prstGeom>
        </p:spPr>
      </p:pic>
    </p:spTree>
    <p:extLst>
      <p:ext uri="{BB962C8B-B14F-4D97-AF65-F5344CB8AC3E}">
        <p14:creationId xmlns:p14="http://schemas.microsoft.com/office/powerpoint/2010/main" val="4721556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7703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252A107-34A1-B844-865D-862B7E105194}" type="datetimeFigureOut">
              <a:rPr lang="en-US" smtClean="0"/>
              <a:t>6/20/2019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2F92-E250-9743-98D0-E13785B71B5A}" type="slidenum">
              <a:rPr lang="en-US" smtClean="0"/>
              <a:t>‹#›</a:t>
            </a:fld>
            <a:endParaRPr lang="en-US"/>
          </a:p>
        </p:txBody>
      </p:sp>
    </p:spTree>
    <p:extLst>
      <p:ext uri="{BB962C8B-B14F-4D97-AF65-F5344CB8AC3E}">
        <p14:creationId xmlns:p14="http://schemas.microsoft.com/office/powerpoint/2010/main" val="238200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28"/>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6" y="1394700"/>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pic>
        <p:nvPicPr>
          <p:cNvPr id="5" name="Picture 4">
            <a:extLst>
              <a:ext uri="{FF2B5EF4-FFF2-40B4-BE49-F238E27FC236}">
                <a16:creationId xmlns:a16="http://schemas.microsoft.com/office/drawing/2014/main" id="{01078150-BCA8-5948-90BA-67B5D91A696A}"/>
              </a:ext>
            </a:extLst>
          </p:cNvPr>
          <p:cNvPicPr>
            <a:picLocks noChangeAspect="1"/>
          </p:cNvPicPr>
          <p:nvPr userDrawn="1"/>
        </p:nvPicPr>
        <p:blipFill>
          <a:blip r:embed="rId6"/>
          <a:stretch>
            <a:fillRect/>
          </a:stretch>
        </p:blipFill>
        <p:spPr>
          <a:xfrm>
            <a:off x="7998060" y="1923033"/>
            <a:ext cx="642282" cy="1567171"/>
          </a:xfrm>
          <a:prstGeom prst="rect">
            <a:avLst/>
          </a:prstGeom>
        </p:spPr>
      </p:pic>
      <p:pic>
        <p:nvPicPr>
          <p:cNvPr id="6" name="Picture 5">
            <a:extLst>
              <a:ext uri="{FF2B5EF4-FFF2-40B4-BE49-F238E27FC236}">
                <a16:creationId xmlns:a16="http://schemas.microsoft.com/office/drawing/2014/main" id="{B9A44FB6-E7B7-3D40-BF94-8263D1910888}"/>
              </a:ext>
            </a:extLst>
          </p:cNvPr>
          <p:cNvPicPr>
            <a:picLocks noChangeAspect="1"/>
          </p:cNvPicPr>
          <p:nvPr userDrawn="1"/>
        </p:nvPicPr>
        <p:blipFill>
          <a:blip r:embed="rId7"/>
          <a:stretch>
            <a:fillRect/>
          </a:stretch>
        </p:blipFill>
        <p:spPr>
          <a:xfrm>
            <a:off x="7994986" y="1923033"/>
            <a:ext cx="661222" cy="1613381"/>
          </a:xfrm>
          <a:prstGeom prst="rect">
            <a:avLst/>
          </a:prstGeom>
        </p:spPr>
      </p:pic>
    </p:spTree>
    <p:extLst>
      <p:ext uri="{BB962C8B-B14F-4D97-AF65-F5344CB8AC3E}">
        <p14:creationId xmlns:p14="http://schemas.microsoft.com/office/powerpoint/2010/main" val="17382706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WSGi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1" b="46931"/>
          <a:stretch/>
        </p:blipFill>
        <p:spPr>
          <a:xfrm>
            <a:off x="0" y="1651875"/>
            <a:ext cx="9144000" cy="3502152"/>
          </a:xfrm>
          <a:prstGeom prst="rect">
            <a:avLst/>
          </a:prstGeom>
          <a:gradFill>
            <a:gsLst>
              <a:gs pos="13000">
                <a:srgbClr val="0238BB"/>
              </a:gs>
              <a:gs pos="33000">
                <a:srgbClr val="0347C6"/>
              </a:gs>
              <a:gs pos="68000">
                <a:srgbClr val="0444C6">
                  <a:lumMod val="100000"/>
                </a:srgbClr>
              </a:gs>
              <a:gs pos="84000">
                <a:srgbClr val="043EC4"/>
              </a:gs>
              <a:gs pos="51000">
                <a:srgbClr val="0345C7">
                  <a:lumMod val="100000"/>
                </a:srgbClr>
              </a:gs>
              <a:gs pos="0">
                <a:srgbClr val="0334B6"/>
              </a:gs>
              <a:gs pos="100000">
                <a:srgbClr val="0432B7"/>
              </a:gs>
            </a:gsLst>
            <a:lin ang="10800000" scaled="0"/>
          </a:gradFill>
        </p:spPr>
      </p:pic>
      <p:sp>
        <p:nvSpPr>
          <p:cNvPr id="4" name="Rectangle 3"/>
          <p:cNvSpPr/>
          <p:nvPr userDrawn="1"/>
        </p:nvSpPr>
        <p:spPr>
          <a:xfrm>
            <a:off x="0" y="1652226"/>
            <a:ext cx="8839200" cy="3491274"/>
          </a:xfrm>
          <a:prstGeom prst="rect">
            <a:avLst/>
          </a:prstGeom>
          <a:gradFill flip="none" rotWithShape="1">
            <a:gsLst>
              <a:gs pos="21000">
                <a:schemeClr val="tx1">
                  <a:alpha val="23000"/>
                </a:schemeClr>
              </a:gs>
              <a:gs pos="55000">
                <a:schemeClr val="bg1">
                  <a:alpha val="0"/>
                </a:schemeClr>
              </a:gs>
            </a:gsLst>
            <a:lin ang="18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5" y="1863876"/>
            <a:ext cx="8549663" cy="1609432"/>
          </a:xfrm>
          <a:prstGeom prst="rect">
            <a:avLst/>
          </a:prstGeom>
          <a:noFill/>
          <a:effectLst>
            <a:outerShdw blurRad="76200" sx="101000" sy="101000" algn="ctr" rotWithShape="0">
              <a:prstClr val="black"/>
            </a:outerShdw>
          </a:effectLst>
        </p:spPr>
        <p:txBody>
          <a:bodyPr wrap="square" lIns="0" bIns="0" rtlCol="0">
            <a:noAutofit/>
          </a:bodyPr>
          <a:lstStyle/>
          <a:p>
            <a:pPr>
              <a:lnSpc>
                <a:spcPct val="90000"/>
              </a:lnSpc>
              <a:spcAft>
                <a:spcPts val="1200"/>
              </a:spcAft>
            </a:pPr>
            <a:r>
              <a:rPr lang="en-GB" sz="2000">
                <a:solidFill>
                  <a:schemeClr val="bg1"/>
                </a:solidFill>
                <a:effectLst>
                  <a:outerShdw blurRad="266700" algn="ctr" rotWithShape="0">
                    <a:prstClr val="black">
                      <a:alpha val="60000"/>
                    </a:prstClr>
                  </a:outerShdw>
                </a:effectLst>
              </a:rPr>
              <a:t>Join hundreds of your peers at </a:t>
            </a:r>
            <a:r>
              <a:rPr lang="en-GB" sz="2000" b="1">
                <a:solidFill>
                  <a:schemeClr val="accent6"/>
                </a:solidFill>
                <a:effectLst>
                  <a:outerShdw blurRad="266700" algn="ctr" rotWithShape="0">
                    <a:prstClr val="black">
                      <a:alpha val="60000"/>
                    </a:prstClr>
                  </a:outerShdw>
                </a:effectLst>
              </a:rPr>
              <a:t>CWS Summit, </a:t>
            </a:r>
            <a:r>
              <a:rPr lang="en-GB" sz="2000">
                <a:solidFill>
                  <a:schemeClr val="bg1"/>
                </a:solidFill>
                <a:effectLst>
                  <a:outerShdw blurRad="266700" algn="ctr" rotWithShape="0">
                    <a:prstClr val="black">
                      <a:alpha val="60000"/>
                    </a:prstClr>
                  </a:outerShdw>
                </a:effectLst>
              </a:rPr>
              <a:t>the largest North American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peer-to-peer networking event for contingent and workforce professionals, followed by the game-changing </a:t>
            </a:r>
            <a:r>
              <a:rPr lang="en-GB" sz="2000" b="1">
                <a:solidFill>
                  <a:schemeClr val="accent6"/>
                </a:solidFill>
                <a:effectLst>
                  <a:outerShdw blurRad="266700" algn="ctr" rotWithShape="0">
                    <a:prstClr val="black">
                      <a:alpha val="60000"/>
                    </a:prstClr>
                  </a:outerShdw>
                </a:effectLst>
              </a:rPr>
              <a:t>Collaboration in the Gig Economy. </a:t>
            </a:r>
            <a:r>
              <a:rPr lang="en-GB" sz="2000">
                <a:solidFill>
                  <a:schemeClr val="bg1"/>
                </a:solidFill>
                <a:effectLst>
                  <a:outerShdw blurRad="266700" algn="ctr" rotWithShape="0">
                    <a:prstClr val="black">
                      <a:alpha val="60000"/>
                    </a:prstClr>
                  </a:outerShdw>
                </a:effectLst>
              </a:rPr>
              <a:t>This new award-winning conference brings together staffing suppliers, workforce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solutions buyers, VMS, MSP &amp; RPO providers, suppliers to staffing and gig economy/human cloud companies.</a:t>
            </a:r>
            <a:endParaRPr lang="en-GB" sz="2000" b="1" i="1">
              <a:solidFill>
                <a:schemeClr val="bg1"/>
              </a:solidFill>
              <a:effectLst>
                <a:outerShdw blurRad="266700" algn="ctr" rotWithShape="0">
                  <a:prstClr val="black">
                    <a:alpha val="60000"/>
                  </a:prstClr>
                </a:outerShdw>
              </a:effectLst>
            </a:endParaRPr>
          </a:p>
          <a:p>
            <a:pPr marL="0" marR="0" indent="0" algn="l" defTabSz="685800" rtl="0" eaLnBrk="1" fontAlgn="auto" latinLnBrk="0" hangingPunct="1">
              <a:lnSpc>
                <a:spcPct val="90000"/>
              </a:lnSpc>
              <a:spcBef>
                <a:spcPts val="0"/>
              </a:spcBef>
              <a:spcAft>
                <a:spcPts val="0"/>
              </a:spcAft>
              <a:buClrTx/>
              <a:buSzTx/>
              <a:buFontTx/>
              <a:buNone/>
              <a:tabLst/>
              <a:defRPr/>
            </a:pPr>
            <a:br>
              <a:rPr lang="en-US" sz="2000" b="1" i="1">
                <a:solidFill>
                  <a:schemeClr val="bg1"/>
                </a:solidFill>
                <a:effectLst>
                  <a:outerShdw blurRad="266700" algn="ctr" rotWithShape="0">
                    <a:prstClr val="black">
                      <a:alpha val="60000"/>
                    </a:prstClr>
                  </a:outerShdw>
                </a:effectLst>
              </a:rPr>
            </a:br>
            <a:br>
              <a:rPr lang="en-US" sz="2000" b="1" i="1">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Register</a:t>
            </a:r>
            <a:r>
              <a:rPr lang="en-US" sz="2000" b="1" i="1" baseline="0">
                <a:solidFill>
                  <a:schemeClr val="bg1"/>
                </a:solidFill>
                <a:effectLst>
                  <a:outerShdw blurRad="266700" algn="ctr" rotWithShape="0">
                    <a:prstClr val="black">
                      <a:alpha val="60000"/>
                    </a:prstClr>
                  </a:outerShdw>
                </a:effectLst>
              </a:rPr>
              <a:t> now at </a:t>
            </a:r>
            <a:br>
              <a:rPr lang="en-US" sz="2000" b="1" i="1" baseline="0">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www.cwssummit.com</a:t>
            </a:r>
            <a:r>
              <a:rPr lang="en-US" sz="2000" b="1" i="1">
                <a:solidFill>
                  <a:schemeClr val="accent6"/>
                </a:solidFill>
                <a:effectLst>
                  <a:outerShdw blurRad="266700" algn="ctr" rotWithShape="0">
                    <a:prstClr val="black">
                      <a:alpha val="60000"/>
                    </a:prstClr>
                  </a:outerShdw>
                </a:effectLst>
              </a:rPr>
              <a:t> </a:t>
            </a:r>
            <a:endParaRPr lang="en-US" sz="2000" i="1">
              <a:solidFill>
                <a:schemeClr val="accent6"/>
              </a:solidFill>
              <a:effectLst>
                <a:outerShdw blurRad="266700" algn="ctr" rotWithShape="0">
                  <a:prstClr val="black">
                    <a:alpha val="60000"/>
                  </a:prstClr>
                </a:outerShdw>
              </a:effectLst>
            </a:endParaRPr>
          </a:p>
          <a:p>
            <a:pPr>
              <a:lnSpc>
                <a:spcPct val="90000"/>
              </a:lnSpc>
            </a:pPr>
            <a:br>
              <a:rPr lang="en-GB" sz="2000">
                <a:solidFill>
                  <a:schemeClr val="bg1"/>
                </a:solidFill>
                <a:effectLst>
                  <a:outerShdw blurRad="266700" algn="ctr" rotWithShape="0">
                    <a:prstClr val="black">
                      <a:alpha val="60000"/>
                    </a:prstClr>
                  </a:outerShdw>
                </a:effectLst>
              </a:rPr>
            </a:br>
            <a:endParaRPr lang="en-GB" sz="2000">
              <a:solidFill>
                <a:schemeClr val="bg1"/>
              </a:solidFill>
              <a:effectLst>
                <a:outerShdw blurRad="266700" algn="ctr" rotWithShape="0">
                  <a:prstClr val="black">
                    <a:alpha val="60000"/>
                  </a:prstClr>
                </a:outerShdw>
              </a:effectLst>
            </a:endParaRPr>
          </a:p>
          <a:p>
            <a:pPr lvl="1">
              <a:lnSpc>
                <a:spcPct val="90000"/>
              </a:lnSpc>
            </a:pPr>
            <a:r>
              <a:rPr lang="en-GB" sz="2000">
                <a:solidFill>
                  <a:schemeClr val="bg1"/>
                </a:solidFill>
                <a:effectLst>
                  <a:outerShdw blurRad="266700" algn="ctr" rotWithShape="0">
                    <a:prstClr val="black">
                      <a:alpha val="60000"/>
                    </a:prstClr>
                  </a:outerShdw>
                </a:effectLst>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6581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9560" y="4560570"/>
            <a:ext cx="777240" cy="582930"/>
          </a:xfrm>
          <a:prstGeom prst="rect">
            <a:avLst/>
          </a:prstGeom>
        </p:spPr>
      </p:pic>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7909560" y="4366260"/>
            <a:ext cx="777240" cy="777240"/>
          </a:xfrm>
          <a:prstGeom prst="rect">
            <a:avLst/>
          </a:prstGeom>
        </p:spPr>
      </p:pic>
    </p:spTree>
    <p:extLst>
      <p:ext uri="{BB962C8B-B14F-4D97-AF65-F5344CB8AC3E}">
        <p14:creationId xmlns:p14="http://schemas.microsoft.com/office/powerpoint/2010/main" val="29504591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4320">
          <p15:clr>
            <a:srgbClr val="FBAE40"/>
          </p15:clr>
        </p15:guide>
        <p15:guide id="4" pos="14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23138294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7758546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0687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5382783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7559237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6673833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8878633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6/20/2019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6602153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389149"/>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00" b="1">
                <a:latin typeface="+mn-lt"/>
              </a:rPr>
              <a:t>Staffing Industry Analysts</a:t>
            </a:r>
            <a:r>
              <a:rPr lang="en-US" sz="2400" b="1" baseline="0">
                <a:latin typeface="+mn-lt"/>
              </a:rPr>
              <a:t> </a:t>
            </a:r>
            <a:r>
              <a:rPr lang="en-US" sz="2400" b="1">
                <a:latin typeface="+mn-lt"/>
              </a:rPr>
              <a:t>Product Overview</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189709"/>
            <a:ext cx="8412480" cy="3444240"/>
          </a:xfrm>
          <a:prstGeom prst="rect">
            <a:avLst/>
          </a:prstGeom>
        </p:spPr>
      </p:pic>
    </p:spTree>
    <p:extLst>
      <p:ext uri="{BB962C8B-B14F-4D97-AF65-F5344CB8AC3E}">
        <p14:creationId xmlns:p14="http://schemas.microsoft.com/office/powerpoint/2010/main" val="349122393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1FF08-EDF1-7448-91A3-76D481E5E7A3}"/>
              </a:ext>
            </a:extLst>
          </p:cNvPr>
          <p:cNvPicPr>
            <a:picLocks noChangeAspect="1"/>
          </p:cNvPicPr>
          <p:nvPr userDrawn="1"/>
        </p:nvPicPr>
        <p:blipFill>
          <a:blip r:embed="rId2"/>
          <a:stretch>
            <a:fillRect/>
          </a:stretch>
        </p:blipFill>
        <p:spPr>
          <a:xfrm>
            <a:off x="0" y="1"/>
            <a:ext cx="10047554" cy="5598826"/>
          </a:xfrm>
          <a:prstGeom prst="rect">
            <a:avLst/>
          </a:prstGeom>
        </p:spPr>
      </p:pic>
      <p:pic>
        <p:nvPicPr>
          <p:cNvPr id="6" name="Picture 5">
            <a:extLst>
              <a:ext uri="{FF2B5EF4-FFF2-40B4-BE49-F238E27FC236}">
                <a16:creationId xmlns:a16="http://schemas.microsoft.com/office/drawing/2014/main" id="{DBA7C35E-725E-8846-9B1C-0F430F3321D5}"/>
              </a:ext>
            </a:extLst>
          </p:cNvPr>
          <p:cNvPicPr>
            <a:picLocks noChangeAspect="1"/>
          </p:cNvPicPr>
          <p:nvPr userDrawn="1"/>
        </p:nvPicPr>
        <p:blipFill>
          <a:blip r:embed="rId3"/>
          <a:stretch>
            <a:fillRect/>
          </a:stretch>
        </p:blipFill>
        <p:spPr>
          <a:xfrm>
            <a:off x="320479" y="4202493"/>
            <a:ext cx="3644900" cy="660400"/>
          </a:xfrm>
          <a:prstGeom prst="rect">
            <a:avLst/>
          </a:prstGeom>
        </p:spPr>
      </p:pic>
    </p:spTree>
    <p:extLst>
      <p:ext uri="{BB962C8B-B14F-4D97-AF65-F5344CB8AC3E}">
        <p14:creationId xmlns:p14="http://schemas.microsoft.com/office/powerpoint/2010/main" val="471045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7C851-0251-B94A-877D-760E34E68F69}"/>
              </a:ext>
            </a:extLst>
          </p:cNvPr>
          <p:cNvPicPr>
            <a:picLocks noChangeAspect="1"/>
          </p:cNvPicPr>
          <p:nvPr userDrawn="1"/>
        </p:nvPicPr>
        <p:blipFill rotWithShape="1">
          <a:blip r:embed="rId2"/>
          <a:srcRect l="-15278" r="31259" b="24008"/>
          <a:stretch/>
        </p:blipFill>
        <p:spPr>
          <a:xfrm>
            <a:off x="797407" y="-1"/>
            <a:ext cx="8346593" cy="5143501"/>
          </a:xfrm>
          <a:prstGeom prst="rect">
            <a:avLst/>
          </a:prstGeom>
        </p:spPr>
      </p:pic>
      <p:pic>
        <p:nvPicPr>
          <p:cNvPr id="9" name="Picture 8">
            <a:extLst>
              <a:ext uri="{FF2B5EF4-FFF2-40B4-BE49-F238E27FC236}">
                <a16:creationId xmlns:a16="http://schemas.microsoft.com/office/drawing/2014/main" id="{32D8CEC1-3C74-EA42-A6B4-325667681DA3}"/>
              </a:ext>
            </a:extLst>
          </p:cNvPr>
          <p:cNvPicPr>
            <a:picLocks noChangeAspect="1"/>
          </p:cNvPicPr>
          <p:nvPr userDrawn="1"/>
        </p:nvPicPr>
        <p:blipFill>
          <a:blip r:embed="rId3"/>
          <a:stretch>
            <a:fillRect/>
          </a:stretch>
        </p:blipFill>
        <p:spPr>
          <a:xfrm>
            <a:off x="320480" y="4202493"/>
            <a:ext cx="3644900" cy="660400"/>
          </a:xfrm>
          <a:prstGeom prst="rect">
            <a:avLst/>
          </a:prstGeom>
        </p:spPr>
      </p:pic>
    </p:spTree>
    <p:extLst>
      <p:ext uri="{BB962C8B-B14F-4D97-AF65-F5344CB8AC3E}">
        <p14:creationId xmlns:p14="http://schemas.microsoft.com/office/powerpoint/2010/main" val="343053820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A92FB-D7CE-F04C-BBB2-8EC3EF0E56D4}"/>
              </a:ext>
            </a:extLst>
          </p:cNvPr>
          <p:cNvPicPr>
            <a:picLocks noChangeAspect="1"/>
          </p:cNvPicPr>
          <p:nvPr userDrawn="1"/>
        </p:nvPicPr>
        <p:blipFill>
          <a:blip r:embed="rId2"/>
          <a:stretch>
            <a:fillRect/>
          </a:stretch>
        </p:blipFill>
        <p:spPr>
          <a:xfrm>
            <a:off x="0" y="0"/>
            <a:ext cx="9144000" cy="800100"/>
          </a:xfrm>
          <a:prstGeom prst="rect">
            <a:avLst/>
          </a:prstGeom>
        </p:spPr>
      </p:pic>
      <p:sp>
        <p:nvSpPr>
          <p:cNvPr id="10" name="Title 1">
            <a:extLst>
              <a:ext uri="{FF2B5EF4-FFF2-40B4-BE49-F238E27FC236}">
                <a16:creationId xmlns:a16="http://schemas.microsoft.com/office/drawing/2014/main" id="{EC74D894-5CFC-2A42-B6A0-6B70FC5B540F}"/>
              </a:ext>
            </a:extLst>
          </p:cNvPr>
          <p:cNvSpPr txBox="1">
            <a:spLocks/>
          </p:cNvSpPr>
          <p:nvPr userDrawn="1"/>
        </p:nvSpPr>
        <p:spPr>
          <a:xfrm>
            <a:off x="347472" y="1102960"/>
            <a:ext cx="5662970" cy="5743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b="1">
                <a:latin typeface="+mn-lt"/>
              </a:rPr>
              <a:t>NEW! </a:t>
            </a:r>
          </a:p>
        </p:txBody>
      </p:sp>
      <p:sp>
        <p:nvSpPr>
          <p:cNvPr id="11" name="Content Placeholder 2">
            <a:extLst>
              <a:ext uri="{FF2B5EF4-FFF2-40B4-BE49-F238E27FC236}">
                <a16:creationId xmlns:a16="http://schemas.microsoft.com/office/drawing/2014/main" id="{09499655-F94F-1548-B50A-9337992EF3FB}"/>
              </a:ext>
            </a:extLst>
          </p:cNvPr>
          <p:cNvSpPr txBox="1">
            <a:spLocks/>
          </p:cNvSpPr>
          <p:nvPr userDrawn="1"/>
        </p:nvSpPr>
        <p:spPr>
          <a:xfrm>
            <a:off x="347596" y="2958918"/>
            <a:ext cx="8517845" cy="2184582"/>
          </a:xfrm>
          <a:prstGeom prst="rect">
            <a:avLst/>
          </a:prstGeom>
        </p:spPr>
        <p:txBody>
          <a:bodyPr numCol="1" spcCol="18288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90000"/>
              </a:lnSpc>
              <a:spcBef>
                <a:spcPts val="600"/>
              </a:spcBef>
              <a:buClr>
                <a:srgbClr val="FFD100"/>
              </a:buClr>
              <a:buSzPct val="100000"/>
              <a:buFont typeface="Wingdings" charset="2"/>
              <a:buNone/>
            </a:pPr>
            <a:r>
              <a:rPr lang="en-US" sz="2400"/>
              <a:t>These rapid informative sessions at </a:t>
            </a:r>
            <a:r>
              <a:rPr lang="en-US" sz="2400" b="1"/>
              <a:t>Collaboration in the Gig Economy</a:t>
            </a:r>
            <a:r>
              <a:rPr lang="en-US" sz="2400"/>
              <a:t> promote the benefits of a new/evolving technology </a:t>
            </a:r>
            <a:br>
              <a:rPr lang="en-US" sz="2400"/>
            </a:br>
            <a:r>
              <a:rPr lang="en-US" sz="2400"/>
              <a:t>or product in the workforce solutions ecosystem. Short, </a:t>
            </a:r>
            <a:br>
              <a:rPr lang="en-US" sz="2400"/>
            </a:br>
            <a:r>
              <a:rPr lang="en-US" sz="2400"/>
              <a:t>high-impact, 20-minute presentations are in a dedicated area </a:t>
            </a:r>
            <a:br>
              <a:rPr lang="en-US" sz="2400"/>
            </a:br>
            <a:r>
              <a:rPr lang="en-US" sz="2400"/>
              <a:t>in the exhibit hall throughout the conference.</a:t>
            </a:r>
          </a:p>
          <a:p>
            <a:pPr fontAlgn="base">
              <a:lnSpc>
                <a:spcPct val="90000"/>
              </a:lnSpc>
              <a:spcBef>
                <a:spcPts val="600"/>
              </a:spcBef>
              <a:buClr>
                <a:srgbClr val="EE312F"/>
              </a:buClr>
              <a:buSzPct val="100000"/>
              <a:buFont typeface="Wingdings" charset="2"/>
              <a:buChar char="§"/>
            </a:pPr>
            <a:endParaRPr lang="en-US" sz="2400"/>
          </a:p>
        </p:txBody>
      </p:sp>
      <p:pic>
        <p:nvPicPr>
          <p:cNvPr id="12" name="Picture 11">
            <a:extLst>
              <a:ext uri="{FF2B5EF4-FFF2-40B4-BE49-F238E27FC236}">
                <a16:creationId xmlns:a16="http://schemas.microsoft.com/office/drawing/2014/main" id="{F502FBAE-CBA0-A446-B98C-EE32B93BAA32}"/>
              </a:ext>
            </a:extLst>
          </p:cNvPr>
          <p:cNvPicPr>
            <a:picLocks noChangeAspect="1"/>
          </p:cNvPicPr>
          <p:nvPr userDrawn="1"/>
        </p:nvPicPr>
        <p:blipFill>
          <a:blip r:embed="rId3"/>
          <a:stretch>
            <a:fillRect/>
          </a:stretch>
        </p:blipFill>
        <p:spPr>
          <a:xfrm>
            <a:off x="437015" y="1684185"/>
            <a:ext cx="4636014" cy="1132276"/>
          </a:xfrm>
          <a:prstGeom prst="rect">
            <a:avLst/>
          </a:prstGeom>
        </p:spPr>
      </p:pic>
    </p:spTree>
    <p:extLst>
      <p:ext uri="{BB962C8B-B14F-4D97-AF65-F5344CB8AC3E}">
        <p14:creationId xmlns:p14="http://schemas.microsoft.com/office/powerpoint/2010/main" val="335155785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7800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ption 2 -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68FF4-6395-7E4B-B83C-00A575F38375}"/>
              </a:ext>
            </a:extLst>
          </p:cNvPr>
          <p:cNvPicPr>
            <a:picLocks noChangeAspect="1"/>
          </p:cNvPicPr>
          <p:nvPr userDrawn="1"/>
        </p:nvPicPr>
        <p:blipFill>
          <a:blip r:embed="rId2">
            <a:alphaModFix amt="13000"/>
          </a:blip>
          <a:stretch>
            <a:fillRect/>
          </a:stretch>
        </p:blipFill>
        <p:spPr>
          <a:xfrm>
            <a:off x="679570" y="805000"/>
            <a:ext cx="5149730" cy="3218581"/>
          </a:xfrm>
          <a:prstGeom prst="rect">
            <a:avLst/>
          </a:prstGeom>
        </p:spPr>
      </p:pic>
    </p:spTree>
    <p:extLst>
      <p:ext uri="{BB962C8B-B14F-4D97-AF65-F5344CB8AC3E}">
        <p14:creationId xmlns:p14="http://schemas.microsoft.com/office/powerpoint/2010/main" val="298815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ackground Option">
    <p:bg>
      <p:bgPr>
        <a:solidFill>
          <a:srgbClr val="0813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59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Option 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447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 y="0"/>
            <a:ext cx="9123725" cy="1371600"/>
          </a:xfrm>
          <a:prstGeom prst="rect">
            <a:avLst/>
          </a:prstGeom>
          <a:gradFill>
            <a:gsLst>
              <a:gs pos="0">
                <a:srgbClr val="F3F4F8"/>
              </a:gs>
              <a:gs pos="100000">
                <a:srgbClr val="FCFDFC"/>
              </a:gs>
            </a:gsLst>
            <a:lin ang="16200000" scaled="0"/>
          </a:gradFill>
        </p:spPr>
      </p:pic>
      <p:sp>
        <p:nvSpPr>
          <p:cNvPr id="8" name="TextBox 7"/>
          <p:cNvSpPr txBox="1"/>
          <p:nvPr userDrawn="1"/>
        </p:nvSpPr>
        <p:spPr>
          <a:xfrm>
            <a:off x="320660" y="1568687"/>
            <a:ext cx="5676728" cy="1576849"/>
          </a:xfrm>
          <a:prstGeom prst="rect">
            <a:avLst/>
          </a:prstGeom>
          <a:noFill/>
        </p:spPr>
        <p:txBody>
          <a:bodyPr wrap="square" lIns="0" bIns="0" rtlCol="0">
            <a:noAutofit/>
          </a:bodyPr>
          <a:lstStyle/>
          <a:p>
            <a:r>
              <a:rPr lang="en-US" sz="3200" b="1">
                <a:solidFill>
                  <a:schemeClr val="accent1"/>
                </a:solidFill>
              </a:rPr>
              <a:t>Let Your Voice Be Heard.</a:t>
            </a:r>
          </a:p>
          <a:p>
            <a:r>
              <a:rPr lang="en-US" sz="2000" kern="1200">
                <a:solidFill>
                  <a:schemeClr val="tx1"/>
                </a:solidFill>
                <a:effectLst/>
                <a:latin typeface="+mn-lt"/>
                <a:ea typeface="+mn-ea"/>
                <a:cs typeface="+mn-cs"/>
              </a:rPr>
              <a:t>We invite you to contribute to </a:t>
            </a:r>
            <a:r>
              <a:rPr lang="en-US" sz="2000" b="1" kern="1200">
                <a:solidFill>
                  <a:schemeClr val="accent1"/>
                </a:solidFill>
                <a:effectLst/>
                <a:latin typeface="+mn-lt"/>
                <a:ea typeface="+mn-ea"/>
                <a:cs typeface="+mn-cs"/>
              </a:rPr>
              <a:t>The Staffing Stream, </a:t>
            </a:r>
            <a:r>
              <a:rPr lang="en-US" sz="2000" kern="1200">
                <a:solidFill>
                  <a:schemeClr val="tx1"/>
                </a:solidFill>
                <a:effectLst/>
                <a:latin typeface="+mn-lt"/>
                <a:ea typeface="+mn-ea"/>
                <a:cs typeface="+mn-cs"/>
              </a:rPr>
              <a:t>Staffing Industry Analysts’ guest blog, the acclaimed online thought leadership platform for voices in the Workforce Solutions Ecosystem.</a:t>
            </a:r>
          </a:p>
          <a:p>
            <a:endParaRPr lang="en-US" sz="20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r>
              <a:rPr lang="en-US" sz="2000" kern="1200">
                <a:solidFill>
                  <a:schemeClr val="accent1"/>
                </a:solidFill>
                <a:effectLst/>
                <a:latin typeface="+mn-lt"/>
                <a:ea typeface="+mn-ea"/>
                <a:cs typeface="+mn-cs"/>
              </a:rPr>
              <a:t>Join the conversation today and make a difference! </a:t>
            </a:r>
            <a:r>
              <a:rPr lang="en-US" sz="2000" b="1" kern="1200">
                <a:solidFill>
                  <a:schemeClr val="accent1"/>
                </a:solidFill>
                <a:effectLst/>
                <a:latin typeface="+mn-lt"/>
                <a:ea typeface="+mn-ea"/>
                <a:cs typeface="+mn-cs"/>
              </a:rPr>
              <a:t>www.thestaffingstream.com </a:t>
            </a:r>
            <a:endParaRPr lang="en-US" sz="2000" kern="1200">
              <a:solidFill>
                <a:schemeClr val="accent1"/>
              </a:solidFill>
              <a:effectLst/>
              <a:latin typeface="+mn-lt"/>
              <a:ea typeface="+mn-ea"/>
              <a:cs typeface="+mn-cs"/>
            </a:endParaRPr>
          </a:p>
          <a:p>
            <a:r>
              <a:rPr lang="en-US" sz="2000"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7959516" y="4346785"/>
            <a:ext cx="940527" cy="548640"/>
          </a:xfrm>
          <a:prstGeom prst="rect">
            <a:avLst/>
          </a:prstGeom>
        </p:spPr>
      </p:pic>
      <p:pic>
        <p:nvPicPr>
          <p:cNvPr id="6" name="Picture 5">
            <a:extLst>
              <a:ext uri="{FF2B5EF4-FFF2-40B4-BE49-F238E27FC236}">
                <a16:creationId xmlns:a16="http://schemas.microsoft.com/office/drawing/2014/main" id="{1F975A5A-7C9A-0A4D-B51B-6B05302A16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5973" y="1717488"/>
            <a:ext cx="2315113" cy="2336352"/>
          </a:xfrm>
          <a:prstGeom prst="rect">
            <a:avLst/>
          </a:prstGeom>
          <a:ln>
            <a:solidFill>
              <a:schemeClr val="tx1"/>
            </a:solidFill>
          </a:ln>
        </p:spPr>
      </p:pic>
    </p:spTree>
    <p:extLst>
      <p:ext uri="{BB962C8B-B14F-4D97-AF65-F5344CB8AC3E}">
        <p14:creationId xmlns:p14="http://schemas.microsoft.com/office/powerpoint/2010/main" val="303559496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525526"/>
            <a:ext cx="8255000" cy="391159"/>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444500" y="1112265"/>
            <a:ext cx="8255000" cy="24403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6/20/2019</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8555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7544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54629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hyperlink" Target="https://www2.staffingindustry.com/eng_member/Research/Research-Reports/EMEA/The-Human-Cloud-Landscape-2018-Update" TargetMode="External"/><Relationship Id="rId3" Type="http://schemas.openxmlformats.org/officeDocument/2006/relationships/image" Target="../media/image30.png"/><Relationship Id="rId7" Type="http://schemas.openxmlformats.org/officeDocument/2006/relationships/hyperlink" Target="https://www2.staffingindustry.com/eng_member/Research/Research-Reports/CWS-Council-Research/VMS-Market-Developments-Part-28"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2.staffingindustry.com/eng_member/Research/Research-Reports/CWS-Council-Research/VMS-Market-Developments-Part-15" TargetMode="External"/><Relationship Id="rId5" Type="http://schemas.openxmlformats.org/officeDocument/2006/relationships/hyperlink" Target="MSP%20Market%20Developments%20Part%20Two" TargetMode="External"/><Relationship Id="rId4" Type="http://schemas.openxmlformats.org/officeDocument/2006/relationships/hyperlink" Target="MSP%20Market%20Developments%20Part%20One" TargetMode="External"/><Relationship Id="rId9" Type="http://schemas.openxmlformats.org/officeDocument/2006/relationships/hyperlink" Target="mailto:enterpriseservices@staffingindustry.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71.emf"/></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71.emf"/></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hyperlink" Target="http://www.staffingindustry.com/webinars-buyer" TargetMode="External"/><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0.png"/><Relationship Id="rId7" Type="http://schemas.openxmlformats.org/officeDocument/2006/relationships/image" Target="../media/image7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www.staffingindustry.com/" TargetMode="External"/><Relationship Id="rId9" Type="http://schemas.openxmlformats.org/officeDocument/2006/relationships/image" Target="../media/image81.jp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36"/>
            <a:ext cx="9144000" cy="17358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7200" y="457200"/>
            <a:ext cx="2465832" cy="60350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44500" y="2631135"/>
            <a:ext cx="8387715" cy="1490345"/>
          </a:xfrm>
          <a:prstGeom prst="rect">
            <a:avLst/>
          </a:prstGeom>
        </p:spPr>
        <p:txBody>
          <a:bodyPr vert="horz" wrap="square" lIns="0" tIns="13335" rIns="0" bIns="0" rtlCol="0">
            <a:spAutoFit/>
          </a:bodyPr>
          <a:lstStyle/>
          <a:p>
            <a:pPr marL="12700" marR="5080">
              <a:lnSpc>
                <a:spcPct val="100000"/>
              </a:lnSpc>
              <a:spcBef>
                <a:spcPts val="105"/>
              </a:spcBef>
            </a:pPr>
            <a:r>
              <a:rPr sz="3200" b="1" spc="-45" dirty="0">
                <a:latin typeface="Calibri"/>
                <a:cs typeface="Calibri"/>
              </a:rPr>
              <a:t>Talent </a:t>
            </a:r>
            <a:r>
              <a:rPr sz="3200" b="1" dirty="0">
                <a:latin typeface="Calibri"/>
                <a:cs typeface="Calibri"/>
              </a:rPr>
              <a:t>Acquisition &amp; </a:t>
            </a:r>
            <a:r>
              <a:rPr sz="3200" b="1" spc="-10" dirty="0">
                <a:latin typeface="Calibri"/>
                <a:cs typeface="Calibri"/>
              </a:rPr>
              <a:t>Management </a:t>
            </a:r>
            <a:r>
              <a:rPr sz="3200" b="1" spc="-20" dirty="0">
                <a:latin typeface="Calibri"/>
                <a:cs typeface="Calibri"/>
              </a:rPr>
              <a:t>for </a:t>
            </a:r>
            <a:r>
              <a:rPr sz="3200" b="1" dirty="0">
                <a:latin typeface="Calibri"/>
                <a:cs typeface="Calibri"/>
              </a:rPr>
              <a:t>the  </a:t>
            </a:r>
            <a:r>
              <a:rPr sz="3200" b="1" spc="-10" dirty="0">
                <a:latin typeface="Calibri"/>
                <a:cs typeface="Calibri"/>
              </a:rPr>
              <a:t>Contingent </a:t>
            </a:r>
            <a:r>
              <a:rPr sz="3200" b="1" spc="-25" dirty="0">
                <a:latin typeface="Calibri"/>
                <a:cs typeface="Calibri"/>
              </a:rPr>
              <a:t>Workforce: </a:t>
            </a:r>
            <a:r>
              <a:rPr sz="3200" b="1" spc="-10" dirty="0">
                <a:latin typeface="Calibri"/>
                <a:cs typeface="Calibri"/>
              </a:rPr>
              <a:t>What </a:t>
            </a:r>
            <a:r>
              <a:rPr sz="3200" b="1" dirty="0">
                <a:latin typeface="Calibri"/>
                <a:cs typeface="Calibri"/>
              </a:rPr>
              <a:t>does the </a:t>
            </a:r>
            <a:r>
              <a:rPr sz="3200" b="1" spc="-10" dirty="0">
                <a:latin typeface="Calibri"/>
                <a:cs typeface="Calibri"/>
              </a:rPr>
              <a:t>future </a:t>
            </a:r>
            <a:r>
              <a:rPr sz="3200" b="1" dirty="0">
                <a:latin typeface="Calibri"/>
                <a:cs typeface="Calibri"/>
              </a:rPr>
              <a:t>look  </a:t>
            </a:r>
            <a:r>
              <a:rPr sz="3200" b="1" spc="-20" dirty="0">
                <a:latin typeface="Calibri"/>
                <a:cs typeface="Calibri"/>
              </a:rPr>
              <a:t>like?</a:t>
            </a:r>
            <a:endParaRPr sz="3200">
              <a:latin typeface="Calibri"/>
              <a:cs typeface="Calibri"/>
            </a:endParaRPr>
          </a:p>
        </p:txBody>
      </p:sp>
      <p:sp>
        <p:nvSpPr>
          <p:cNvPr id="7" name="object 7"/>
          <p:cNvSpPr txBox="1"/>
          <p:nvPr/>
        </p:nvSpPr>
        <p:spPr>
          <a:xfrm>
            <a:off x="7846821" y="4774184"/>
            <a:ext cx="85280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20 </a:t>
            </a:r>
            <a:r>
              <a:rPr sz="1200" b="1" spc="-5" dirty="0">
                <a:latin typeface="Calibri"/>
                <a:cs typeface="Calibri"/>
              </a:rPr>
              <a:t>June</a:t>
            </a:r>
            <a:r>
              <a:rPr sz="1200" b="1" spc="-55" dirty="0">
                <a:latin typeface="Calibri"/>
                <a:cs typeface="Calibri"/>
              </a:rPr>
              <a:t> </a:t>
            </a:r>
            <a:r>
              <a:rPr sz="1200" b="1" dirty="0">
                <a:latin typeface="Calibri"/>
                <a:cs typeface="Calibri"/>
              </a:rPr>
              <a:t>2019</a:t>
            </a:r>
            <a:endParaRPr sz="12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endParaRPr/>
          </a:p>
        </p:txBody>
      </p:sp>
      <p:pic>
        <p:nvPicPr>
          <p:cNvPr id="6" name="Picture 2" descr="Image result for radar">
            <a:extLst>
              <a:ext uri="{FF2B5EF4-FFF2-40B4-BE49-F238E27FC236}">
                <a16:creationId xmlns:a16="http://schemas.microsoft.com/office/drawing/2014/main" id="{BD0BED6F-E673-47F2-A89B-E2B38C367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1" y="1019523"/>
            <a:ext cx="9208877" cy="48288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0BA2B4F-FBD2-402B-A974-22F53C9D4B06}"/>
              </a:ext>
            </a:extLst>
          </p:cNvPr>
          <p:cNvSpPr/>
          <p:nvPr/>
        </p:nvSpPr>
        <p:spPr>
          <a:xfrm>
            <a:off x="3733400" y="1276350"/>
            <a:ext cx="5169408" cy="2308324"/>
          </a:xfrm>
          <a:prstGeom prst="rect">
            <a:avLst/>
          </a:prstGeom>
        </p:spPr>
        <p:txBody>
          <a:bodyPr wrap="square">
            <a:spAutoFit/>
          </a:bodyPr>
          <a:lstStyle/>
          <a:p>
            <a:pPr algn="ctr"/>
            <a:r>
              <a:rPr lang="en-US" sz="7200" b="1" dirty="0">
                <a:ln w="10160">
                  <a:solidFill>
                    <a:schemeClr val="accent5"/>
                  </a:solidFill>
                  <a:prstDash val="solid"/>
                </a:ln>
                <a:effectLst>
                  <a:outerShdw blurRad="38100" dist="22860" dir="5400000" algn="tl" rotWithShape="0">
                    <a:srgbClr val="000000">
                      <a:alpha val="30000"/>
                    </a:srgbClr>
                  </a:outerShdw>
                </a:effectLst>
              </a:rPr>
              <a:t>Statement of Work</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49179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6" name="Picture 2" descr="Image result for strategic">
            <a:extLst>
              <a:ext uri="{FF2B5EF4-FFF2-40B4-BE49-F238E27FC236}">
                <a16:creationId xmlns:a16="http://schemas.microsoft.com/office/drawing/2014/main" id="{79CED2BA-07EE-4C95-BD18-D6C460DECB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23950"/>
            <a:ext cx="9144000" cy="44622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E16AC95-6607-47FE-BB97-DB076E869827}"/>
              </a:ext>
            </a:extLst>
          </p:cNvPr>
          <p:cNvSpPr/>
          <p:nvPr/>
        </p:nvSpPr>
        <p:spPr>
          <a:xfrm>
            <a:off x="3962400" y="955548"/>
            <a:ext cx="5291328" cy="2308324"/>
          </a:xfrm>
          <a:prstGeom prst="rect">
            <a:avLst/>
          </a:prstGeom>
        </p:spPr>
        <p:txBody>
          <a:bodyPr wrap="square">
            <a:spAutoFit/>
          </a:bodyPr>
          <a:lstStyle/>
          <a:p>
            <a:pPr algn="ctr"/>
            <a:r>
              <a:rPr lang="en-US" sz="7200" b="1" dirty="0">
                <a:ln w="10160">
                  <a:solidFill>
                    <a:schemeClr val="accent5"/>
                  </a:solidFill>
                  <a:prstDash val="solid"/>
                </a:ln>
                <a:effectLst>
                  <a:outerShdw blurRad="38100" dist="22860" dir="5400000" algn="tl" rotWithShape="0">
                    <a:srgbClr val="000000">
                      <a:alpha val="30000"/>
                    </a:srgbClr>
                  </a:outerShdw>
                </a:effectLst>
              </a:rPr>
              <a:t>Contingent is Strategic</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41965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6" name="Picture 2" descr="Image result for elevate">
            <a:extLst>
              <a:ext uri="{FF2B5EF4-FFF2-40B4-BE49-F238E27FC236}">
                <a16:creationId xmlns:a16="http://schemas.microsoft.com/office/drawing/2014/main" id="{446E959C-EA2F-4357-933B-2789290F3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694"/>
            <a:ext cx="9144000" cy="44866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88EEACC-AB43-42C1-A194-4E9C9808006E}"/>
              </a:ext>
            </a:extLst>
          </p:cNvPr>
          <p:cNvSpPr/>
          <p:nvPr/>
        </p:nvSpPr>
        <p:spPr>
          <a:xfrm>
            <a:off x="0" y="1372898"/>
            <a:ext cx="5291328" cy="3416320"/>
          </a:xfrm>
          <a:prstGeom prst="rect">
            <a:avLst/>
          </a:prstGeom>
        </p:spPr>
        <p:txBody>
          <a:bodyPr wrap="square">
            <a:spAutoFit/>
          </a:bodyPr>
          <a:lstStyle/>
          <a:p>
            <a:pPr algn="ctr"/>
            <a:r>
              <a:rPr lang="en-US" sz="7200" b="1" dirty="0">
                <a:ln w="10160">
                  <a:solidFill>
                    <a:schemeClr val="accent5"/>
                  </a:solidFill>
                  <a:prstDash val="solid"/>
                </a:ln>
                <a:effectLst>
                  <a:outerShdw blurRad="38100" dist="22860" dir="5400000" algn="tl" rotWithShape="0">
                    <a:srgbClr val="000000">
                      <a:alpha val="30000"/>
                    </a:srgbClr>
                  </a:outerShdw>
                </a:effectLst>
              </a:rPr>
              <a:t>Arise HR &amp; </a:t>
            </a:r>
          </a:p>
          <a:p>
            <a:pPr algn="ctr"/>
            <a:r>
              <a:rPr lang="en-US" sz="7200" b="1" dirty="0">
                <a:ln w="10160">
                  <a:solidFill>
                    <a:schemeClr val="accent5"/>
                  </a:solidFill>
                  <a:prstDash val="solid"/>
                </a:ln>
                <a:effectLst>
                  <a:outerShdw blurRad="38100" dist="22860" dir="5400000" algn="tl" rotWithShape="0">
                    <a:srgbClr val="000000">
                      <a:alpha val="30000"/>
                    </a:srgbClr>
                  </a:outerShdw>
                </a:effectLst>
              </a:rPr>
              <a:t>Talent Acquisition</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10487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6" name="Picture 2" descr="Image result for compliance">
            <a:extLst>
              <a:ext uri="{FF2B5EF4-FFF2-40B4-BE49-F238E27FC236}">
                <a16:creationId xmlns:a16="http://schemas.microsoft.com/office/drawing/2014/main" id="{4119707E-BFBE-4B1C-AB4B-3B4A93F13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74598"/>
            <a:ext cx="9144000" cy="418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87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6" name="Picture 4" descr="Image result for lazy person">
            <a:extLst>
              <a:ext uri="{FF2B5EF4-FFF2-40B4-BE49-F238E27FC236}">
                <a16:creationId xmlns:a16="http://schemas.microsoft.com/office/drawing/2014/main" id="{8E7AF708-B0FE-4919-AF6E-748B7C6BC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89B6B49-D03B-47E6-801E-9F574F41E295}"/>
              </a:ext>
            </a:extLst>
          </p:cNvPr>
          <p:cNvSpPr txBox="1">
            <a:spLocks/>
          </p:cNvSpPr>
          <p:nvPr/>
        </p:nvSpPr>
        <p:spPr>
          <a:xfrm>
            <a:off x="-415957" y="3028950"/>
            <a:ext cx="5227130" cy="200634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t>The Danger of Programme  Complacency</a:t>
            </a:r>
            <a:endParaRPr lang="en-GB" sz="5400" dirty="0">
              <a:solidFill>
                <a:srgbClr val="FFFF00"/>
              </a:solidFill>
            </a:endParaRPr>
          </a:p>
        </p:txBody>
      </p:sp>
    </p:spTree>
    <p:extLst>
      <p:ext uri="{BB962C8B-B14F-4D97-AF65-F5344CB8AC3E}">
        <p14:creationId xmlns:p14="http://schemas.microsoft.com/office/powerpoint/2010/main" val="391178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6" name="Picture 2" descr="Image result for technology advancements">
            <a:extLst>
              <a:ext uri="{FF2B5EF4-FFF2-40B4-BE49-F238E27FC236}">
                <a16:creationId xmlns:a16="http://schemas.microsoft.com/office/drawing/2014/main" id="{2A513EF7-AB71-4B94-B29E-64DA55332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5683"/>
            <a:ext cx="9144000" cy="4375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B9167A-681B-4636-8C95-B9FAD2A93997}"/>
              </a:ext>
            </a:extLst>
          </p:cNvPr>
          <p:cNvSpPr/>
          <p:nvPr/>
        </p:nvSpPr>
        <p:spPr>
          <a:xfrm>
            <a:off x="3962400" y="955548"/>
            <a:ext cx="4952998" cy="4154984"/>
          </a:xfrm>
          <a:prstGeom prst="rect">
            <a:avLst/>
          </a:prstGeom>
        </p:spPr>
        <p:txBody>
          <a:bodyPr wrap="square">
            <a:spAutoFit/>
          </a:bodyPr>
          <a:lstStyle/>
          <a:p>
            <a:pPr algn="r"/>
            <a:r>
              <a:rPr lang="en-US" sz="66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Technology and the Online Talent Economy</a:t>
            </a:r>
          </a:p>
        </p:txBody>
      </p:sp>
    </p:spTree>
    <p:extLst>
      <p:ext uri="{BB962C8B-B14F-4D97-AF65-F5344CB8AC3E}">
        <p14:creationId xmlns:p14="http://schemas.microsoft.com/office/powerpoint/2010/main" val="326670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3" name="object 3"/>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22325" y="979169"/>
            <a:ext cx="4043679" cy="1836420"/>
          </a:xfrm>
          <a:custGeom>
            <a:avLst/>
            <a:gdLst/>
            <a:ahLst/>
            <a:cxnLst/>
            <a:rect l="l" t="t" r="r" b="b"/>
            <a:pathLst>
              <a:path w="4043679" h="1836420">
                <a:moveTo>
                  <a:pt x="4043172" y="0"/>
                </a:moveTo>
                <a:lnTo>
                  <a:pt x="306082" y="0"/>
                </a:lnTo>
                <a:lnTo>
                  <a:pt x="256433" y="4005"/>
                </a:lnTo>
                <a:lnTo>
                  <a:pt x="209335" y="15603"/>
                </a:lnTo>
                <a:lnTo>
                  <a:pt x="165417" y="34163"/>
                </a:lnTo>
                <a:lnTo>
                  <a:pt x="125312" y="59053"/>
                </a:lnTo>
                <a:lnTo>
                  <a:pt x="89647" y="89646"/>
                </a:lnTo>
                <a:lnTo>
                  <a:pt x="59054" y="125309"/>
                </a:lnTo>
                <a:lnTo>
                  <a:pt x="34163" y="165413"/>
                </a:lnTo>
                <a:lnTo>
                  <a:pt x="15603" y="209328"/>
                </a:lnTo>
                <a:lnTo>
                  <a:pt x="4005" y="256424"/>
                </a:lnTo>
                <a:lnTo>
                  <a:pt x="0" y="306069"/>
                </a:lnTo>
                <a:lnTo>
                  <a:pt x="0" y="1836419"/>
                </a:lnTo>
                <a:lnTo>
                  <a:pt x="4043172" y="1836419"/>
                </a:lnTo>
                <a:lnTo>
                  <a:pt x="4043172" y="0"/>
                </a:lnTo>
                <a:close/>
              </a:path>
            </a:pathLst>
          </a:custGeom>
          <a:solidFill>
            <a:srgbClr val="002B6F"/>
          </a:solidFill>
        </p:spPr>
        <p:txBody>
          <a:bodyPr wrap="square" lIns="0" tIns="0" rIns="0" bIns="0" rtlCol="0"/>
          <a:lstStyle/>
          <a:p>
            <a:endParaRPr/>
          </a:p>
        </p:txBody>
      </p:sp>
      <p:sp>
        <p:nvSpPr>
          <p:cNvPr id="6" name="object 6"/>
          <p:cNvSpPr/>
          <p:nvPr/>
        </p:nvSpPr>
        <p:spPr>
          <a:xfrm>
            <a:off x="322325" y="979169"/>
            <a:ext cx="4043679" cy="1836420"/>
          </a:xfrm>
          <a:custGeom>
            <a:avLst/>
            <a:gdLst/>
            <a:ahLst/>
            <a:cxnLst/>
            <a:rect l="l" t="t" r="r" b="b"/>
            <a:pathLst>
              <a:path w="4043679" h="1836420">
                <a:moveTo>
                  <a:pt x="0" y="1836419"/>
                </a:moveTo>
                <a:lnTo>
                  <a:pt x="0" y="306069"/>
                </a:lnTo>
                <a:lnTo>
                  <a:pt x="4005" y="256424"/>
                </a:lnTo>
                <a:lnTo>
                  <a:pt x="15603" y="209328"/>
                </a:lnTo>
                <a:lnTo>
                  <a:pt x="34163" y="165413"/>
                </a:lnTo>
                <a:lnTo>
                  <a:pt x="59054" y="125309"/>
                </a:lnTo>
                <a:lnTo>
                  <a:pt x="89647" y="89646"/>
                </a:lnTo>
                <a:lnTo>
                  <a:pt x="125312" y="59053"/>
                </a:lnTo>
                <a:lnTo>
                  <a:pt x="165417" y="34163"/>
                </a:lnTo>
                <a:lnTo>
                  <a:pt x="209335" y="15603"/>
                </a:lnTo>
                <a:lnTo>
                  <a:pt x="256433" y="4005"/>
                </a:lnTo>
                <a:lnTo>
                  <a:pt x="306082" y="0"/>
                </a:lnTo>
                <a:lnTo>
                  <a:pt x="4043172" y="0"/>
                </a:lnTo>
                <a:lnTo>
                  <a:pt x="4043172" y="1836419"/>
                </a:lnTo>
                <a:lnTo>
                  <a:pt x="0" y="1836419"/>
                </a:lnTo>
                <a:close/>
              </a:path>
            </a:pathLst>
          </a:custGeom>
          <a:ln w="25908">
            <a:solidFill>
              <a:srgbClr val="FFFFFF"/>
            </a:solidFill>
          </a:ln>
        </p:spPr>
        <p:txBody>
          <a:bodyPr wrap="square" lIns="0" tIns="0" rIns="0" bIns="0" rtlCol="0"/>
          <a:lstStyle/>
          <a:p>
            <a:endParaRPr/>
          </a:p>
        </p:txBody>
      </p:sp>
      <p:sp>
        <p:nvSpPr>
          <p:cNvPr id="7" name="object 7"/>
          <p:cNvSpPr/>
          <p:nvPr/>
        </p:nvSpPr>
        <p:spPr>
          <a:xfrm>
            <a:off x="4365497" y="979169"/>
            <a:ext cx="4043679" cy="1836420"/>
          </a:xfrm>
          <a:custGeom>
            <a:avLst/>
            <a:gdLst/>
            <a:ahLst/>
            <a:cxnLst/>
            <a:rect l="l" t="t" r="r" b="b"/>
            <a:pathLst>
              <a:path w="4043679" h="1836420">
                <a:moveTo>
                  <a:pt x="3737102" y="0"/>
                </a:moveTo>
                <a:lnTo>
                  <a:pt x="0" y="0"/>
                </a:lnTo>
                <a:lnTo>
                  <a:pt x="0" y="1836419"/>
                </a:lnTo>
                <a:lnTo>
                  <a:pt x="4043172" y="1836419"/>
                </a:lnTo>
                <a:lnTo>
                  <a:pt x="4043172" y="306069"/>
                </a:lnTo>
                <a:lnTo>
                  <a:pt x="4039166" y="256424"/>
                </a:lnTo>
                <a:lnTo>
                  <a:pt x="4027568" y="209328"/>
                </a:lnTo>
                <a:lnTo>
                  <a:pt x="4009008" y="165413"/>
                </a:lnTo>
                <a:lnTo>
                  <a:pt x="3984118" y="125309"/>
                </a:lnTo>
                <a:lnTo>
                  <a:pt x="3953525" y="89646"/>
                </a:lnTo>
                <a:lnTo>
                  <a:pt x="3917862" y="59053"/>
                </a:lnTo>
                <a:lnTo>
                  <a:pt x="3877758" y="34163"/>
                </a:lnTo>
                <a:lnTo>
                  <a:pt x="3833843" y="15603"/>
                </a:lnTo>
                <a:lnTo>
                  <a:pt x="3786747" y="4005"/>
                </a:lnTo>
                <a:lnTo>
                  <a:pt x="3737102" y="0"/>
                </a:lnTo>
                <a:close/>
              </a:path>
            </a:pathLst>
          </a:custGeom>
          <a:solidFill>
            <a:srgbClr val="002B6F"/>
          </a:solidFill>
        </p:spPr>
        <p:txBody>
          <a:bodyPr wrap="square" lIns="0" tIns="0" rIns="0" bIns="0" rtlCol="0"/>
          <a:lstStyle/>
          <a:p>
            <a:endParaRPr/>
          </a:p>
        </p:txBody>
      </p:sp>
      <p:sp>
        <p:nvSpPr>
          <p:cNvPr id="8" name="object 8"/>
          <p:cNvSpPr/>
          <p:nvPr/>
        </p:nvSpPr>
        <p:spPr>
          <a:xfrm>
            <a:off x="4365497" y="979169"/>
            <a:ext cx="4043679" cy="1836420"/>
          </a:xfrm>
          <a:custGeom>
            <a:avLst/>
            <a:gdLst/>
            <a:ahLst/>
            <a:cxnLst/>
            <a:rect l="l" t="t" r="r" b="b"/>
            <a:pathLst>
              <a:path w="4043679" h="1836420">
                <a:moveTo>
                  <a:pt x="0" y="0"/>
                </a:moveTo>
                <a:lnTo>
                  <a:pt x="3737102" y="0"/>
                </a:lnTo>
                <a:lnTo>
                  <a:pt x="3786747" y="4005"/>
                </a:lnTo>
                <a:lnTo>
                  <a:pt x="3833843" y="15603"/>
                </a:lnTo>
                <a:lnTo>
                  <a:pt x="3877758" y="34163"/>
                </a:lnTo>
                <a:lnTo>
                  <a:pt x="3917862" y="59053"/>
                </a:lnTo>
                <a:lnTo>
                  <a:pt x="3953525" y="89646"/>
                </a:lnTo>
                <a:lnTo>
                  <a:pt x="3984118" y="125309"/>
                </a:lnTo>
                <a:lnTo>
                  <a:pt x="4009008" y="165413"/>
                </a:lnTo>
                <a:lnTo>
                  <a:pt x="4027568" y="209328"/>
                </a:lnTo>
                <a:lnTo>
                  <a:pt x="4039166" y="256424"/>
                </a:lnTo>
                <a:lnTo>
                  <a:pt x="4043172" y="306069"/>
                </a:lnTo>
                <a:lnTo>
                  <a:pt x="4043172" y="1836419"/>
                </a:lnTo>
                <a:lnTo>
                  <a:pt x="0" y="1836419"/>
                </a:lnTo>
                <a:lnTo>
                  <a:pt x="0" y="0"/>
                </a:lnTo>
                <a:close/>
              </a:path>
            </a:pathLst>
          </a:custGeom>
          <a:ln w="25908">
            <a:solidFill>
              <a:srgbClr val="FFFFFF"/>
            </a:solidFill>
          </a:ln>
        </p:spPr>
        <p:txBody>
          <a:bodyPr wrap="square" lIns="0" tIns="0" rIns="0" bIns="0" rtlCol="0"/>
          <a:lstStyle/>
          <a:p>
            <a:endParaRPr/>
          </a:p>
        </p:txBody>
      </p:sp>
      <p:sp>
        <p:nvSpPr>
          <p:cNvPr id="9" name="object 9"/>
          <p:cNvSpPr txBox="1">
            <a:spLocks noGrp="1"/>
          </p:cNvSpPr>
          <p:nvPr>
            <p:ph type="title"/>
          </p:nvPr>
        </p:nvSpPr>
        <p:spPr>
          <a:xfrm>
            <a:off x="1233017" y="1251331"/>
            <a:ext cx="6581140" cy="696595"/>
          </a:xfrm>
          <a:prstGeom prst="rect">
            <a:avLst/>
          </a:prstGeom>
        </p:spPr>
        <p:txBody>
          <a:bodyPr vert="horz" wrap="square" lIns="0" tIns="13335" rIns="0" bIns="0" rtlCol="0">
            <a:spAutoFit/>
          </a:bodyPr>
          <a:lstStyle/>
          <a:p>
            <a:pPr marL="12700">
              <a:lnSpc>
                <a:spcPct val="100000"/>
              </a:lnSpc>
              <a:spcBef>
                <a:spcPts val="105"/>
              </a:spcBef>
              <a:tabLst>
                <a:tab pos="3738879" algn="l"/>
              </a:tabLst>
            </a:pPr>
            <a:r>
              <a:rPr sz="4400" b="0" spc="-5" dirty="0">
                <a:solidFill>
                  <a:srgbClr val="FFFFFF"/>
                </a:solidFill>
                <a:latin typeface="Calibri"/>
                <a:cs typeface="Calibri"/>
              </a:rPr>
              <a:t>Dis</a:t>
            </a:r>
            <a:r>
              <a:rPr sz="4400" b="0" spc="-40" dirty="0">
                <a:solidFill>
                  <a:srgbClr val="FFFFFF"/>
                </a:solidFill>
                <a:latin typeface="Calibri"/>
                <a:cs typeface="Calibri"/>
              </a:rPr>
              <a:t>c</a:t>
            </a:r>
            <a:r>
              <a:rPr sz="4400" b="0" spc="-20" dirty="0">
                <a:solidFill>
                  <a:srgbClr val="FFFFFF"/>
                </a:solidFill>
                <a:latin typeface="Calibri"/>
                <a:cs typeface="Calibri"/>
              </a:rPr>
              <a:t>o</a:t>
            </a:r>
            <a:r>
              <a:rPr sz="4400" b="0" spc="-50" dirty="0">
                <a:solidFill>
                  <a:srgbClr val="FFFFFF"/>
                </a:solidFill>
                <a:latin typeface="Calibri"/>
                <a:cs typeface="Calibri"/>
              </a:rPr>
              <a:t>v</a:t>
            </a:r>
            <a:r>
              <a:rPr sz="4400" b="0" dirty="0">
                <a:solidFill>
                  <a:srgbClr val="FFFFFF"/>
                </a:solidFill>
                <a:latin typeface="Calibri"/>
                <a:cs typeface="Calibri"/>
              </a:rPr>
              <a:t>e</a:t>
            </a:r>
            <a:r>
              <a:rPr sz="4400" b="0" spc="20" dirty="0">
                <a:solidFill>
                  <a:srgbClr val="FFFFFF"/>
                </a:solidFill>
                <a:latin typeface="Calibri"/>
                <a:cs typeface="Calibri"/>
              </a:rPr>
              <a:t>r</a:t>
            </a:r>
            <a:r>
              <a:rPr sz="4400" b="0" dirty="0">
                <a:solidFill>
                  <a:srgbClr val="FFFFFF"/>
                </a:solidFill>
                <a:latin typeface="Calibri"/>
                <a:cs typeface="Calibri"/>
              </a:rPr>
              <a:t>y	</a:t>
            </a:r>
            <a:r>
              <a:rPr sz="4400" b="0" spc="-5" dirty="0">
                <a:solidFill>
                  <a:srgbClr val="FFFFFF"/>
                </a:solidFill>
                <a:latin typeface="Calibri"/>
                <a:cs typeface="Calibri"/>
              </a:rPr>
              <a:t>En</a:t>
            </a:r>
            <a:r>
              <a:rPr sz="4400" b="0" spc="-85" dirty="0">
                <a:solidFill>
                  <a:srgbClr val="FFFFFF"/>
                </a:solidFill>
                <a:latin typeface="Calibri"/>
                <a:cs typeface="Calibri"/>
              </a:rPr>
              <a:t>g</a:t>
            </a:r>
            <a:r>
              <a:rPr sz="4400" b="0" dirty="0">
                <a:solidFill>
                  <a:srgbClr val="FFFFFF"/>
                </a:solidFill>
                <a:latin typeface="Calibri"/>
                <a:cs typeface="Calibri"/>
              </a:rPr>
              <a:t>a</a:t>
            </a:r>
            <a:r>
              <a:rPr sz="4400" b="0" spc="-35" dirty="0">
                <a:solidFill>
                  <a:srgbClr val="FFFFFF"/>
                </a:solidFill>
                <a:latin typeface="Calibri"/>
                <a:cs typeface="Calibri"/>
              </a:rPr>
              <a:t>g</a:t>
            </a:r>
            <a:r>
              <a:rPr sz="4400" b="0" dirty="0">
                <a:solidFill>
                  <a:srgbClr val="FFFFFF"/>
                </a:solidFill>
                <a:latin typeface="Calibri"/>
                <a:cs typeface="Calibri"/>
              </a:rPr>
              <a:t>eme</a:t>
            </a:r>
            <a:r>
              <a:rPr sz="4400" b="0" spc="-30" dirty="0">
                <a:solidFill>
                  <a:srgbClr val="FFFFFF"/>
                </a:solidFill>
                <a:latin typeface="Calibri"/>
                <a:cs typeface="Calibri"/>
              </a:rPr>
              <a:t>n</a:t>
            </a:r>
            <a:r>
              <a:rPr sz="4400" b="0" dirty="0">
                <a:solidFill>
                  <a:srgbClr val="FFFFFF"/>
                </a:solidFill>
                <a:latin typeface="Calibri"/>
                <a:cs typeface="Calibri"/>
              </a:rPr>
              <a:t>t</a:t>
            </a:r>
            <a:endParaRPr sz="4400">
              <a:latin typeface="Calibri"/>
              <a:cs typeface="Calibri"/>
            </a:endParaRPr>
          </a:p>
        </p:txBody>
      </p:sp>
      <p:sp>
        <p:nvSpPr>
          <p:cNvPr id="10" name="object 10"/>
          <p:cNvSpPr/>
          <p:nvPr/>
        </p:nvSpPr>
        <p:spPr>
          <a:xfrm>
            <a:off x="322325" y="2815589"/>
            <a:ext cx="4043679" cy="1836420"/>
          </a:xfrm>
          <a:custGeom>
            <a:avLst/>
            <a:gdLst/>
            <a:ahLst/>
            <a:cxnLst/>
            <a:rect l="l" t="t" r="r" b="b"/>
            <a:pathLst>
              <a:path w="4043679" h="1836420">
                <a:moveTo>
                  <a:pt x="4043172" y="0"/>
                </a:moveTo>
                <a:lnTo>
                  <a:pt x="0" y="0"/>
                </a:lnTo>
                <a:lnTo>
                  <a:pt x="0" y="1530337"/>
                </a:lnTo>
                <a:lnTo>
                  <a:pt x="4005" y="1579986"/>
                </a:lnTo>
                <a:lnTo>
                  <a:pt x="15603" y="1627084"/>
                </a:lnTo>
                <a:lnTo>
                  <a:pt x="34163" y="1671002"/>
                </a:lnTo>
                <a:lnTo>
                  <a:pt x="59054" y="1711107"/>
                </a:lnTo>
                <a:lnTo>
                  <a:pt x="89647" y="1746772"/>
                </a:lnTo>
                <a:lnTo>
                  <a:pt x="125312" y="1777365"/>
                </a:lnTo>
                <a:lnTo>
                  <a:pt x="165417" y="1802256"/>
                </a:lnTo>
                <a:lnTo>
                  <a:pt x="209335" y="1820816"/>
                </a:lnTo>
                <a:lnTo>
                  <a:pt x="256433" y="1832414"/>
                </a:lnTo>
                <a:lnTo>
                  <a:pt x="306082" y="1836420"/>
                </a:lnTo>
                <a:lnTo>
                  <a:pt x="4043172" y="1836420"/>
                </a:lnTo>
                <a:lnTo>
                  <a:pt x="4043172" y="0"/>
                </a:lnTo>
                <a:close/>
              </a:path>
            </a:pathLst>
          </a:custGeom>
          <a:solidFill>
            <a:srgbClr val="002B6F"/>
          </a:solidFill>
        </p:spPr>
        <p:txBody>
          <a:bodyPr wrap="square" lIns="0" tIns="0" rIns="0" bIns="0" rtlCol="0"/>
          <a:lstStyle/>
          <a:p>
            <a:endParaRPr/>
          </a:p>
        </p:txBody>
      </p:sp>
      <p:sp>
        <p:nvSpPr>
          <p:cNvPr id="11" name="object 11"/>
          <p:cNvSpPr/>
          <p:nvPr/>
        </p:nvSpPr>
        <p:spPr>
          <a:xfrm>
            <a:off x="322325" y="2815589"/>
            <a:ext cx="4043679" cy="1836420"/>
          </a:xfrm>
          <a:custGeom>
            <a:avLst/>
            <a:gdLst/>
            <a:ahLst/>
            <a:cxnLst/>
            <a:rect l="l" t="t" r="r" b="b"/>
            <a:pathLst>
              <a:path w="4043679" h="1836420">
                <a:moveTo>
                  <a:pt x="4043172" y="1836420"/>
                </a:moveTo>
                <a:lnTo>
                  <a:pt x="306082" y="1836420"/>
                </a:lnTo>
                <a:lnTo>
                  <a:pt x="256433" y="1832414"/>
                </a:lnTo>
                <a:lnTo>
                  <a:pt x="209335" y="1820816"/>
                </a:lnTo>
                <a:lnTo>
                  <a:pt x="165417" y="1802256"/>
                </a:lnTo>
                <a:lnTo>
                  <a:pt x="125312" y="1777365"/>
                </a:lnTo>
                <a:lnTo>
                  <a:pt x="89647" y="1746772"/>
                </a:lnTo>
                <a:lnTo>
                  <a:pt x="59054" y="1711107"/>
                </a:lnTo>
                <a:lnTo>
                  <a:pt x="34163" y="1671002"/>
                </a:lnTo>
                <a:lnTo>
                  <a:pt x="15603" y="1627084"/>
                </a:lnTo>
                <a:lnTo>
                  <a:pt x="4005" y="1579986"/>
                </a:lnTo>
                <a:lnTo>
                  <a:pt x="0" y="1530337"/>
                </a:lnTo>
                <a:lnTo>
                  <a:pt x="0" y="0"/>
                </a:lnTo>
                <a:lnTo>
                  <a:pt x="4043172" y="0"/>
                </a:lnTo>
                <a:lnTo>
                  <a:pt x="4043172" y="1836420"/>
                </a:lnTo>
                <a:close/>
              </a:path>
            </a:pathLst>
          </a:custGeom>
          <a:ln w="25908">
            <a:solidFill>
              <a:srgbClr val="FFFFFF"/>
            </a:solidFill>
          </a:ln>
        </p:spPr>
        <p:txBody>
          <a:bodyPr wrap="square" lIns="0" tIns="0" rIns="0" bIns="0" rtlCol="0"/>
          <a:lstStyle/>
          <a:p>
            <a:endParaRPr/>
          </a:p>
        </p:txBody>
      </p:sp>
      <p:sp>
        <p:nvSpPr>
          <p:cNvPr id="12" name="object 12"/>
          <p:cNvSpPr/>
          <p:nvPr/>
        </p:nvSpPr>
        <p:spPr>
          <a:xfrm>
            <a:off x="4365497" y="2815589"/>
            <a:ext cx="4043679" cy="1836420"/>
          </a:xfrm>
          <a:custGeom>
            <a:avLst/>
            <a:gdLst/>
            <a:ahLst/>
            <a:cxnLst/>
            <a:rect l="l" t="t" r="r" b="b"/>
            <a:pathLst>
              <a:path w="4043679" h="1836420">
                <a:moveTo>
                  <a:pt x="4043172" y="0"/>
                </a:moveTo>
                <a:lnTo>
                  <a:pt x="0" y="0"/>
                </a:lnTo>
                <a:lnTo>
                  <a:pt x="0" y="1836420"/>
                </a:lnTo>
                <a:lnTo>
                  <a:pt x="3737102" y="1836420"/>
                </a:lnTo>
                <a:lnTo>
                  <a:pt x="3786747" y="1832414"/>
                </a:lnTo>
                <a:lnTo>
                  <a:pt x="3833843" y="1820816"/>
                </a:lnTo>
                <a:lnTo>
                  <a:pt x="3877758" y="1802256"/>
                </a:lnTo>
                <a:lnTo>
                  <a:pt x="3917862" y="1777365"/>
                </a:lnTo>
                <a:lnTo>
                  <a:pt x="3953525" y="1746772"/>
                </a:lnTo>
                <a:lnTo>
                  <a:pt x="3984118" y="1711107"/>
                </a:lnTo>
                <a:lnTo>
                  <a:pt x="4009008" y="1671002"/>
                </a:lnTo>
                <a:lnTo>
                  <a:pt x="4027568" y="1627084"/>
                </a:lnTo>
                <a:lnTo>
                  <a:pt x="4039166" y="1579986"/>
                </a:lnTo>
                <a:lnTo>
                  <a:pt x="4043172" y="1530337"/>
                </a:lnTo>
                <a:lnTo>
                  <a:pt x="4043172" y="0"/>
                </a:lnTo>
                <a:close/>
              </a:path>
            </a:pathLst>
          </a:custGeom>
          <a:solidFill>
            <a:srgbClr val="002B6F"/>
          </a:solidFill>
        </p:spPr>
        <p:txBody>
          <a:bodyPr wrap="square" lIns="0" tIns="0" rIns="0" bIns="0" rtlCol="0"/>
          <a:lstStyle/>
          <a:p>
            <a:endParaRPr/>
          </a:p>
        </p:txBody>
      </p:sp>
      <p:sp>
        <p:nvSpPr>
          <p:cNvPr id="13" name="object 13"/>
          <p:cNvSpPr/>
          <p:nvPr/>
        </p:nvSpPr>
        <p:spPr>
          <a:xfrm>
            <a:off x="4365497" y="2815589"/>
            <a:ext cx="4043679" cy="1836420"/>
          </a:xfrm>
          <a:custGeom>
            <a:avLst/>
            <a:gdLst/>
            <a:ahLst/>
            <a:cxnLst/>
            <a:rect l="l" t="t" r="r" b="b"/>
            <a:pathLst>
              <a:path w="4043679" h="1836420">
                <a:moveTo>
                  <a:pt x="4043172" y="0"/>
                </a:moveTo>
                <a:lnTo>
                  <a:pt x="4043172" y="1530337"/>
                </a:lnTo>
                <a:lnTo>
                  <a:pt x="4039166" y="1579986"/>
                </a:lnTo>
                <a:lnTo>
                  <a:pt x="4027568" y="1627084"/>
                </a:lnTo>
                <a:lnTo>
                  <a:pt x="4009008" y="1671002"/>
                </a:lnTo>
                <a:lnTo>
                  <a:pt x="3984118" y="1711107"/>
                </a:lnTo>
                <a:lnTo>
                  <a:pt x="3953525" y="1746772"/>
                </a:lnTo>
                <a:lnTo>
                  <a:pt x="3917862" y="1777365"/>
                </a:lnTo>
                <a:lnTo>
                  <a:pt x="3877758" y="1802256"/>
                </a:lnTo>
                <a:lnTo>
                  <a:pt x="3833843" y="1820816"/>
                </a:lnTo>
                <a:lnTo>
                  <a:pt x="3786747" y="1832414"/>
                </a:lnTo>
                <a:lnTo>
                  <a:pt x="3737102" y="1836420"/>
                </a:lnTo>
                <a:lnTo>
                  <a:pt x="0" y="1836420"/>
                </a:lnTo>
                <a:lnTo>
                  <a:pt x="0" y="0"/>
                </a:lnTo>
                <a:lnTo>
                  <a:pt x="4043172" y="0"/>
                </a:lnTo>
                <a:close/>
              </a:path>
            </a:pathLst>
          </a:custGeom>
          <a:ln w="25908">
            <a:solidFill>
              <a:srgbClr val="FFFFFF"/>
            </a:solidFill>
          </a:ln>
        </p:spPr>
        <p:txBody>
          <a:bodyPr wrap="square" lIns="0" tIns="0" rIns="0" bIns="0" rtlCol="0"/>
          <a:lstStyle/>
          <a:p>
            <a:endParaRPr/>
          </a:p>
        </p:txBody>
      </p:sp>
      <p:sp>
        <p:nvSpPr>
          <p:cNvPr id="14" name="object 14"/>
          <p:cNvSpPr/>
          <p:nvPr/>
        </p:nvSpPr>
        <p:spPr>
          <a:xfrm>
            <a:off x="2961894" y="2151126"/>
            <a:ext cx="2807335" cy="1327785"/>
          </a:xfrm>
          <a:custGeom>
            <a:avLst/>
            <a:gdLst/>
            <a:ahLst/>
            <a:cxnLst/>
            <a:rect l="l" t="t" r="r" b="b"/>
            <a:pathLst>
              <a:path w="2807335" h="1327785">
                <a:moveTo>
                  <a:pt x="2585973" y="0"/>
                </a:moveTo>
                <a:lnTo>
                  <a:pt x="221233" y="0"/>
                </a:lnTo>
                <a:lnTo>
                  <a:pt x="176650" y="4495"/>
                </a:lnTo>
                <a:lnTo>
                  <a:pt x="135124" y="17387"/>
                </a:lnTo>
                <a:lnTo>
                  <a:pt x="97544" y="37785"/>
                </a:lnTo>
                <a:lnTo>
                  <a:pt x="64801" y="64801"/>
                </a:lnTo>
                <a:lnTo>
                  <a:pt x="37785" y="97544"/>
                </a:lnTo>
                <a:lnTo>
                  <a:pt x="17387" y="135124"/>
                </a:lnTo>
                <a:lnTo>
                  <a:pt x="4495" y="176650"/>
                </a:lnTo>
                <a:lnTo>
                  <a:pt x="0" y="221234"/>
                </a:lnTo>
                <a:lnTo>
                  <a:pt x="0" y="1106170"/>
                </a:lnTo>
                <a:lnTo>
                  <a:pt x="4495" y="1150753"/>
                </a:lnTo>
                <a:lnTo>
                  <a:pt x="17387" y="1192279"/>
                </a:lnTo>
                <a:lnTo>
                  <a:pt x="37785" y="1229859"/>
                </a:lnTo>
                <a:lnTo>
                  <a:pt x="64801" y="1262602"/>
                </a:lnTo>
                <a:lnTo>
                  <a:pt x="97544" y="1289618"/>
                </a:lnTo>
                <a:lnTo>
                  <a:pt x="135124" y="1310016"/>
                </a:lnTo>
                <a:lnTo>
                  <a:pt x="176650" y="1322908"/>
                </a:lnTo>
                <a:lnTo>
                  <a:pt x="221233" y="1327404"/>
                </a:lnTo>
                <a:lnTo>
                  <a:pt x="2585973" y="1327404"/>
                </a:lnTo>
                <a:lnTo>
                  <a:pt x="2630557" y="1322908"/>
                </a:lnTo>
                <a:lnTo>
                  <a:pt x="2672083" y="1310016"/>
                </a:lnTo>
                <a:lnTo>
                  <a:pt x="2709663" y="1289618"/>
                </a:lnTo>
                <a:lnTo>
                  <a:pt x="2742406" y="1262602"/>
                </a:lnTo>
                <a:lnTo>
                  <a:pt x="2769422" y="1229859"/>
                </a:lnTo>
                <a:lnTo>
                  <a:pt x="2789820" y="1192279"/>
                </a:lnTo>
                <a:lnTo>
                  <a:pt x="2802712" y="1150753"/>
                </a:lnTo>
                <a:lnTo>
                  <a:pt x="2807208" y="1106170"/>
                </a:lnTo>
                <a:lnTo>
                  <a:pt x="2807208" y="221234"/>
                </a:lnTo>
                <a:lnTo>
                  <a:pt x="2802712" y="176650"/>
                </a:lnTo>
                <a:lnTo>
                  <a:pt x="2789820" y="135124"/>
                </a:lnTo>
                <a:lnTo>
                  <a:pt x="2769422" y="97544"/>
                </a:lnTo>
                <a:lnTo>
                  <a:pt x="2742406" y="64801"/>
                </a:lnTo>
                <a:lnTo>
                  <a:pt x="2709663" y="37785"/>
                </a:lnTo>
                <a:lnTo>
                  <a:pt x="2672083" y="17387"/>
                </a:lnTo>
                <a:lnTo>
                  <a:pt x="2630557" y="4495"/>
                </a:lnTo>
                <a:lnTo>
                  <a:pt x="2585973" y="0"/>
                </a:lnTo>
                <a:close/>
              </a:path>
            </a:pathLst>
          </a:custGeom>
          <a:solidFill>
            <a:srgbClr val="AAACBA"/>
          </a:solidFill>
        </p:spPr>
        <p:txBody>
          <a:bodyPr wrap="square" lIns="0" tIns="0" rIns="0" bIns="0" rtlCol="0"/>
          <a:lstStyle/>
          <a:p>
            <a:endParaRPr/>
          </a:p>
        </p:txBody>
      </p:sp>
      <p:sp>
        <p:nvSpPr>
          <p:cNvPr id="15" name="object 15"/>
          <p:cNvSpPr/>
          <p:nvPr/>
        </p:nvSpPr>
        <p:spPr>
          <a:xfrm>
            <a:off x="2961894" y="2151126"/>
            <a:ext cx="2807335" cy="1327785"/>
          </a:xfrm>
          <a:custGeom>
            <a:avLst/>
            <a:gdLst/>
            <a:ahLst/>
            <a:cxnLst/>
            <a:rect l="l" t="t" r="r" b="b"/>
            <a:pathLst>
              <a:path w="2807335" h="1327785">
                <a:moveTo>
                  <a:pt x="0" y="221234"/>
                </a:moveTo>
                <a:lnTo>
                  <a:pt x="4495" y="176650"/>
                </a:lnTo>
                <a:lnTo>
                  <a:pt x="17387" y="135124"/>
                </a:lnTo>
                <a:lnTo>
                  <a:pt x="37785" y="97544"/>
                </a:lnTo>
                <a:lnTo>
                  <a:pt x="64801" y="64801"/>
                </a:lnTo>
                <a:lnTo>
                  <a:pt x="97544" y="37785"/>
                </a:lnTo>
                <a:lnTo>
                  <a:pt x="135124" y="17387"/>
                </a:lnTo>
                <a:lnTo>
                  <a:pt x="176650" y="4495"/>
                </a:lnTo>
                <a:lnTo>
                  <a:pt x="221233" y="0"/>
                </a:lnTo>
                <a:lnTo>
                  <a:pt x="2585973" y="0"/>
                </a:lnTo>
                <a:lnTo>
                  <a:pt x="2630557" y="4495"/>
                </a:lnTo>
                <a:lnTo>
                  <a:pt x="2672083" y="17387"/>
                </a:lnTo>
                <a:lnTo>
                  <a:pt x="2709663" y="37785"/>
                </a:lnTo>
                <a:lnTo>
                  <a:pt x="2742406" y="64801"/>
                </a:lnTo>
                <a:lnTo>
                  <a:pt x="2769422" y="97544"/>
                </a:lnTo>
                <a:lnTo>
                  <a:pt x="2789820" y="135124"/>
                </a:lnTo>
                <a:lnTo>
                  <a:pt x="2802712" y="176650"/>
                </a:lnTo>
                <a:lnTo>
                  <a:pt x="2807208" y="221234"/>
                </a:lnTo>
                <a:lnTo>
                  <a:pt x="2807208" y="1106170"/>
                </a:lnTo>
                <a:lnTo>
                  <a:pt x="2802712" y="1150753"/>
                </a:lnTo>
                <a:lnTo>
                  <a:pt x="2789820" y="1192279"/>
                </a:lnTo>
                <a:lnTo>
                  <a:pt x="2769422" y="1229859"/>
                </a:lnTo>
                <a:lnTo>
                  <a:pt x="2742406" y="1262602"/>
                </a:lnTo>
                <a:lnTo>
                  <a:pt x="2709663" y="1289618"/>
                </a:lnTo>
                <a:lnTo>
                  <a:pt x="2672083" y="1310016"/>
                </a:lnTo>
                <a:lnTo>
                  <a:pt x="2630557" y="1322908"/>
                </a:lnTo>
                <a:lnTo>
                  <a:pt x="2585973" y="1327404"/>
                </a:lnTo>
                <a:lnTo>
                  <a:pt x="221233" y="1327404"/>
                </a:lnTo>
                <a:lnTo>
                  <a:pt x="176650" y="1322908"/>
                </a:lnTo>
                <a:lnTo>
                  <a:pt x="135124" y="1310016"/>
                </a:lnTo>
                <a:lnTo>
                  <a:pt x="97544" y="1289618"/>
                </a:lnTo>
                <a:lnTo>
                  <a:pt x="64801" y="1262602"/>
                </a:lnTo>
                <a:lnTo>
                  <a:pt x="37785" y="1229859"/>
                </a:lnTo>
                <a:lnTo>
                  <a:pt x="17387" y="1192279"/>
                </a:lnTo>
                <a:lnTo>
                  <a:pt x="4495" y="1150753"/>
                </a:lnTo>
                <a:lnTo>
                  <a:pt x="0" y="1106170"/>
                </a:lnTo>
                <a:lnTo>
                  <a:pt x="0" y="221234"/>
                </a:lnTo>
                <a:close/>
              </a:path>
            </a:pathLst>
          </a:custGeom>
          <a:ln w="25908">
            <a:solidFill>
              <a:srgbClr val="FFFFFF"/>
            </a:solidFill>
          </a:ln>
        </p:spPr>
        <p:txBody>
          <a:bodyPr wrap="square" lIns="0" tIns="0" rIns="0" bIns="0" rtlCol="0"/>
          <a:lstStyle/>
          <a:p>
            <a:endParaRPr/>
          </a:p>
        </p:txBody>
      </p:sp>
      <p:sp>
        <p:nvSpPr>
          <p:cNvPr id="16" name="object 16"/>
          <p:cNvSpPr txBox="1"/>
          <p:nvPr/>
        </p:nvSpPr>
        <p:spPr>
          <a:xfrm>
            <a:off x="989177" y="2091893"/>
            <a:ext cx="6705600" cy="2152650"/>
          </a:xfrm>
          <a:prstGeom prst="rect">
            <a:avLst/>
          </a:prstGeom>
        </p:spPr>
        <p:txBody>
          <a:bodyPr vert="horz" wrap="square" lIns="0" tIns="80645" rIns="0" bIns="0" rtlCol="0">
            <a:spAutoFit/>
          </a:bodyPr>
          <a:lstStyle/>
          <a:p>
            <a:pPr marL="2271395" marR="2218690" algn="ctr">
              <a:lnSpc>
                <a:spcPts val="4840"/>
              </a:lnSpc>
              <a:spcBef>
                <a:spcPts val="635"/>
              </a:spcBef>
            </a:pPr>
            <a:r>
              <a:rPr sz="4400" spc="-30" dirty="0">
                <a:latin typeface="Calibri"/>
                <a:cs typeface="Calibri"/>
              </a:rPr>
              <a:t>System</a:t>
            </a:r>
            <a:r>
              <a:rPr sz="4400" spc="-114" dirty="0">
                <a:latin typeface="Calibri"/>
                <a:cs typeface="Calibri"/>
              </a:rPr>
              <a:t> </a:t>
            </a:r>
            <a:r>
              <a:rPr sz="4400" spc="-5" dirty="0">
                <a:latin typeface="Calibri"/>
                <a:cs typeface="Calibri"/>
              </a:rPr>
              <a:t>of  </a:t>
            </a:r>
            <a:r>
              <a:rPr sz="4400" spc="-30" dirty="0">
                <a:latin typeface="Calibri"/>
                <a:cs typeface="Calibri"/>
              </a:rPr>
              <a:t>Record</a:t>
            </a:r>
            <a:endParaRPr sz="4400">
              <a:latin typeface="Calibri"/>
              <a:cs typeface="Calibri"/>
            </a:endParaRPr>
          </a:p>
          <a:p>
            <a:pPr algn="ctr">
              <a:lnSpc>
                <a:spcPct val="100000"/>
              </a:lnSpc>
              <a:spcBef>
                <a:spcPts val="1250"/>
              </a:spcBef>
              <a:tabLst>
                <a:tab pos="4089400" algn="l"/>
              </a:tabLst>
            </a:pPr>
            <a:r>
              <a:rPr sz="4400" dirty="0">
                <a:solidFill>
                  <a:srgbClr val="FFFFFF"/>
                </a:solidFill>
                <a:latin typeface="Calibri"/>
                <a:cs typeface="Calibri"/>
              </a:rPr>
              <a:t>Asses</a:t>
            </a:r>
            <a:r>
              <a:rPr sz="4400" spc="10" dirty="0">
                <a:solidFill>
                  <a:srgbClr val="FFFFFF"/>
                </a:solidFill>
                <a:latin typeface="Calibri"/>
                <a:cs typeface="Calibri"/>
              </a:rPr>
              <a:t>s</a:t>
            </a:r>
            <a:r>
              <a:rPr sz="4400" dirty="0">
                <a:solidFill>
                  <a:srgbClr val="FFFFFF"/>
                </a:solidFill>
                <a:latin typeface="Calibri"/>
                <a:cs typeface="Calibri"/>
              </a:rPr>
              <a:t>me</a:t>
            </a:r>
            <a:r>
              <a:rPr sz="4400" spc="-50" dirty="0">
                <a:solidFill>
                  <a:srgbClr val="FFFFFF"/>
                </a:solidFill>
                <a:latin typeface="Calibri"/>
                <a:cs typeface="Calibri"/>
              </a:rPr>
              <a:t>n</a:t>
            </a:r>
            <a:r>
              <a:rPr sz="4400" dirty="0">
                <a:solidFill>
                  <a:srgbClr val="FFFFFF"/>
                </a:solidFill>
                <a:latin typeface="Calibri"/>
                <a:cs typeface="Calibri"/>
              </a:rPr>
              <a:t>t	</a:t>
            </a:r>
            <a:r>
              <a:rPr sz="4400" spc="-225" dirty="0">
                <a:solidFill>
                  <a:srgbClr val="FFFFFF"/>
                </a:solidFill>
                <a:latin typeface="Calibri"/>
                <a:cs typeface="Calibri"/>
              </a:rPr>
              <a:t>V</a:t>
            </a:r>
            <a:r>
              <a:rPr sz="4400" dirty="0">
                <a:solidFill>
                  <a:srgbClr val="FFFFFF"/>
                </a:solidFill>
                <a:latin typeface="Calibri"/>
                <a:cs typeface="Calibri"/>
              </a:rPr>
              <a:t>erifi</a:t>
            </a:r>
            <a:r>
              <a:rPr sz="4400" spc="-55" dirty="0">
                <a:solidFill>
                  <a:srgbClr val="FFFFFF"/>
                </a:solidFill>
                <a:latin typeface="Calibri"/>
                <a:cs typeface="Calibri"/>
              </a:rPr>
              <a:t>c</a:t>
            </a:r>
            <a:r>
              <a:rPr sz="4400" spc="-40" dirty="0">
                <a:solidFill>
                  <a:srgbClr val="FFFFFF"/>
                </a:solidFill>
                <a:latin typeface="Calibri"/>
                <a:cs typeface="Calibri"/>
              </a:rPr>
              <a:t>a</a:t>
            </a:r>
            <a:r>
              <a:rPr sz="4400" dirty="0">
                <a:solidFill>
                  <a:srgbClr val="FFFFFF"/>
                </a:solidFill>
                <a:latin typeface="Calibri"/>
                <a:cs typeface="Calibri"/>
              </a:rPr>
              <a:t>tion</a:t>
            </a:r>
            <a:endParaRPr sz="4400">
              <a:latin typeface="Calibri"/>
              <a:cs typeface="Calibri"/>
            </a:endParaRPr>
          </a:p>
        </p:txBody>
      </p:sp>
      <p:sp>
        <p:nvSpPr>
          <p:cNvPr id="17" name="object 17"/>
          <p:cNvSpPr txBox="1"/>
          <p:nvPr/>
        </p:nvSpPr>
        <p:spPr>
          <a:xfrm>
            <a:off x="4127119" y="4697492"/>
            <a:ext cx="4596130" cy="421640"/>
          </a:xfrm>
          <a:prstGeom prst="rect">
            <a:avLst/>
          </a:prstGeom>
        </p:spPr>
        <p:txBody>
          <a:bodyPr vert="horz" wrap="square" lIns="0" tIns="66675" rIns="0" bIns="0" rtlCol="0">
            <a:spAutoFit/>
          </a:bodyPr>
          <a:lstStyle/>
          <a:p>
            <a:pPr marL="12700">
              <a:lnSpc>
                <a:spcPct val="100000"/>
              </a:lnSpc>
              <a:spcBef>
                <a:spcPts val="525"/>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endParaRPr sz="1200">
              <a:latin typeface="Calibri"/>
              <a:cs typeface="Calibri"/>
            </a:endParaRPr>
          </a:p>
          <a:p>
            <a:pPr marL="2168525">
              <a:lnSpc>
                <a:spcPct val="100000"/>
              </a:lnSpc>
              <a:spcBef>
                <a:spcPts val="290"/>
              </a:spcBef>
            </a:pPr>
            <a:r>
              <a:rPr sz="800" spc="-5" dirty="0">
                <a:latin typeface="Calibri"/>
                <a:cs typeface="Calibri"/>
              </a:rPr>
              <a:t>Source: </a:t>
            </a:r>
            <a:r>
              <a:rPr sz="800" dirty="0">
                <a:latin typeface="Calibri"/>
                <a:cs typeface="Calibri"/>
              </a:rPr>
              <a:t>SIA </a:t>
            </a:r>
            <a:r>
              <a:rPr sz="800" spc="-5" dirty="0">
                <a:latin typeface="Calibri"/>
                <a:cs typeface="Calibri"/>
              </a:rPr>
              <a:t>Talent Acquisition Technology Ecosystem</a:t>
            </a:r>
            <a:r>
              <a:rPr sz="800" spc="25" dirty="0">
                <a:latin typeface="Calibri"/>
                <a:cs typeface="Calibri"/>
              </a:rPr>
              <a:t> </a:t>
            </a:r>
            <a:r>
              <a:rPr sz="800" dirty="0">
                <a:latin typeface="Calibri"/>
                <a:cs typeface="Calibri"/>
              </a:rPr>
              <a:t>2018</a:t>
            </a:r>
            <a:endParaRPr sz="8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39819" y="4802428"/>
            <a:ext cx="4545965" cy="152400"/>
          </a:xfrm>
          <a:prstGeom prst="rect">
            <a:avLst/>
          </a:prstGeom>
        </p:spPr>
        <p:txBody>
          <a:bodyPr vert="horz" wrap="square" lIns="0" tIns="0" rIns="0" bIns="0" rtlCol="0">
            <a:spAutoFit/>
          </a:bodyPr>
          <a:lstStyle/>
          <a:p>
            <a:pPr>
              <a:lnSpc>
                <a:spcPts val="1140"/>
              </a:lnSpc>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3047"/>
            <a:ext cx="9144000" cy="513740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38194" y="0"/>
            <a:ext cx="1106170" cy="643255"/>
          </a:xfrm>
          <a:custGeom>
            <a:avLst/>
            <a:gdLst/>
            <a:ahLst/>
            <a:cxnLst/>
            <a:rect l="l" t="t" r="r" b="b"/>
            <a:pathLst>
              <a:path w="1106170" h="643255">
                <a:moveTo>
                  <a:pt x="0" y="0"/>
                </a:moveTo>
                <a:lnTo>
                  <a:pt x="60040" y="26359"/>
                </a:lnTo>
                <a:lnTo>
                  <a:pt x="109417" y="48593"/>
                </a:lnTo>
                <a:lnTo>
                  <a:pt x="158349" y="71109"/>
                </a:lnTo>
                <a:lnTo>
                  <a:pt x="206815" y="93899"/>
                </a:lnTo>
                <a:lnTo>
                  <a:pt x="254795" y="116954"/>
                </a:lnTo>
                <a:lnTo>
                  <a:pt x="302266" y="140267"/>
                </a:lnTo>
                <a:lnTo>
                  <a:pt x="349206" y="163830"/>
                </a:lnTo>
                <a:lnTo>
                  <a:pt x="395595" y="187633"/>
                </a:lnTo>
                <a:lnTo>
                  <a:pt x="441410" y="211669"/>
                </a:lnTo>
                <a:lnTo>
                  <a:pt x="486630" y="235929"/>
                </a:lnTo>
                <a:lnTo>
                  <a:pt x="531234" y="260405"/>
                </a:lnTo>
                <a:lnTo>
                  <a:pt x="575200" y="285090"/>
                </a:lnTo>
                <a:lnTo>
                  <a:pt x="618506" y="309974"/>
                </a:lnTo>
                <a:lnTo>
                  <a:pt x="661130" y="335049"/>
                </a:lnTo>
                <a:lnTo>
                  <a:pt x="703052" y="360308"/>
                </a:lnTo>
                <a:lnTo>
                  <a:pt x="744250" y="385741"/>
                </a:lnTo>
                <a:lnTo>
                  <a:pt x="784701" y="411341"/>
                </a:lnTo>
                <a:lnTo>
                  <a:pt x="824386" y="437100"/>
                </a:lnTo>
                <a:lnTo>
                  <a:pt x="863281" y="463009"/>
                </a:lnTo>
                <a:lnTo>
                  <a:pt x="901365" y="489059"/>
                </a:lnTo>
                <a:lnTo>
                  <a:pt x="938617" y="515244"/>
                </a:lnTo>
                <a:lnTo>
                  <a:pt x="975016" y="541553"/>
                </a:lnTo>
                <a:lnTo>
                  <a:pt x="1010539" y="567980"/>
                </a:lnTo>
                <a:lnTo>
                  <a:pt x="1045165" y="594516"/>
                </a:lnTo>
                <a:lnTo>
                  <a:pt x="1078873" y="621152"/>
                </a:lnTo>
                <a:lnTo>
                  <a:pt x="1105805" y="643121"/>
                </a:lnTo>
              </a:path>
            </a:pathLst>
          </a:custGeom>
          <a:ln w="88392">
            <a:solidFill>
              <a:srgbClr val="FF0000"/>
            </a:solidFill>
          </a:ln>
        </p:spPr>
        <p:txBody>
          <a:bodyPr wrap="square" lIns="0" tIns="0" rIns="0" bIns="0" rtlCol="0"/>
          <a:lstStyle/>
          <a:p>
            <a:endParaRPr/>
          </a:p>
        </p:txBody>
      </p:sp>
      <p:sp>
        <p:nvSpPr>
          <p:cNvPr id="8" name="object 8"/>
          <p:cNvSpPr/>
          <p:nvPr/>
        </p:nvSpPr>
        <p:spPr>
          <a:xfrm>
            <a:off x="4191000" y="48204"/>
            <a:ext cx="4953000" cy="2832735"/>
          </a:xfrm>
          <a:custGeom>
            <a:avLst/>
            <a:gdLst/>
            <a:ahLst/>
            <a:cxnLst/>
            <a:rect l="l" t="t" r="r" b="b"/>
            <a:pathLst>
              <a:path w="4953000" h="2832735">
                <a:moveTo>
                  <a:pt x="4952999" y="2152543"/>
                </a:moveTo>
                <a:lnTo>
                  <a:pt x="4895008" y="2199677"/>
                </a:lnTo>
                <a:lnTo>
                  <a:pt x="4861012" y="2225600"/>
                </a:lnTo>
                <a:lnTo>
                  <a:pt x="4826082" y="2251101"/>
                </a:lnTo>
                <a:lnTo>
                  <a:pt x="4790233" y="2276169"/>
                </a:lnTo>
                <a:lnTo>
                  <a:pt x="4753477" y="2300798"/>
                </a:lnTo>
                <a:lnTo>
                  <a:pt x="4715831" y="2324978"/>
                </a:lnTo>
                <a:lnTo>
                  <a:pt x="4677308" y="2348703"/>
                </a:lnTo>
                <a:lnTo>
                  <a:pt x="4637922" y="2371963"/>
                </a:lnTo>
                <a:lnTo>
                  <a:pt x="4597688" y="2394751"/>
                </a:lnTo>
                <a:lnTo>
                  <a:pt x="4556620" y="2417058"/>
                </a:lnTo>
                <a:lnTo>
                  <a:pt x="4514732" y="2438877"/>
                </a:lnTo>
                <a:lnTo>
                  <a:pt x="4472039" y="2460199"/>
                </a:lnTo>
                <a:lnTo>
                  <a:pt x="4428556" y="2481017"/>
                </a:lnTo>
                <a:lnTo>
                  <a:pt x="4384295" y="2501322"/>
                </a:lnTo>
                <a:lnTo>
                  <a:pt x="4339272" y="2521105"/>
                </a:lnTo>
                <a:lnTo>
                  <a:pt x="4293501" y="2540360"/>
                </a:lnTo>
                <a:lnTo>
                  <a:pt x="4246997" y="2559077"/>
                </a:lnTo>
                <a:lnTo>
                  <a:pt x="4199773" y="2577250"/>
                </a:lnTo>
                <a:lnTo>
                  <a:pt x="4151844" y="2594868"/>
                </a:lnTo>
                <a:lnTo>
                  <a:pt x="4103224" y="2611926"/>
                </a:lnTo>
                <a:lnTo>
                  <a:pt x="4053928" y="2628413"/>
                </a:lnTo>
                <a:lnTo>
                  <a:pt x="4003969" y="2644323"/>
                </a:lnTo>
                <a:lnTo>
                  <a:pt x="3953363" y="2659647"/>
                </a:lnTo>
                <a:lnTo>
                  <a:pt x="3902123" y="2674378"/>
                </a:lnTo>
                <a:lnTo>
                  <a:pt x="3850264" y="2688506"/>
                </a:lnTo>
                <a:lnTo>
                  <a:pt x="3797801" y="2702024"/>
                </a:lnTo>
                <a:lnTo>
                  <a:pt x="3744746" y="2714924"/>
                </a:lnTo>
                <a:lnTo>
                  <a:pt x="3691116" y="2727197"/>
                </a:lnTo>
                <a:lnTo>
                  <a:pt x="3636923" y="2738836"/>
                </a:lnTo>
                <a:lnTo>
                  <a:pt x="3582183" y="2749832"/>
                </a:lnTo>
                <a:lnTo>
                  <a:pt x="3526909" y="2760178"/>
                </a:lnTo>
                <a:lnTo>
                  <a:pt x="3471117" y="2769865"/>
                </a:lnTo>
                <a:lnTo>
                  <a:pt x="3414820" y="2778885"/>
                </a:lnTo>
                <a:lnTo>
                  <a:pt x="3358032" y="2787230"/>
                </a:lnTo>
                <a:lnTo>
                  <a:pt x="3300769" y="2794891"/>
                </a:lnTo>
                <a:lnTo>
                  <a:pt x="3243043" y="2801862"/>
                </a:lnTo>
                <a:lnTo>
                  <a:pt x="3184871" y="2808133"/>
                </a:lnTo>
                <a:lnTo>
                  <a:pt x="3126265" y="2813697"/>
                </a:lnTo>
                <a:lnTo>
                  <a:pt x="3067240" y="2818546"/>
                </a:lnTo>
                <a:lnTo>
                  <a:pt x="3007811" y="2822670"/>
                </a:lnTo>
                <a:lnTo>
                  <a:pt x="2947992" y="2826063"/>
                </a:lnTo>
                <a:lnTo>
                  <a:pt x="2887797" y="2828716"/>
                </a:lnTo>
                <a:lnTo>
                  <a:pt x="2827240" y="2830621"/>
                </a:lnTo>
                <a:lnTo>
                  <a:pt x="2766336" y="2831770"/>
                </a:lnTo>
                <a:lnTo>
                  <a:pt x="2705100" y="2832155"/>
                </a:lnTo>
                <a:lnTo>
                  <a:pt x="2643863" y="2831770"/>
                </a:lnTo>
                <a:lnTo>
                  <a:pt x="2582959" y="2830621"/>
                </a:lnTo>
                <a:lnTo>
                  <a:pt x="2522402" y="2828716"/>
                </a:lnTo>
                <a:lnTo>
                  <a:pt x="2462207" y="2826063"/>
                </a:lnTo>
                <a:lnTo>
                  <a:pt x="2402388" y="2822670"/>
                </a:lnTo>
                <a:lnTo>
                  <a:pt x="2342959" y="2818546"/>
                </a:lnTo>
                <a:lnTo>
                  <a:pt x="2283934" y="2813697"/>
                </a:lnTo>
                <a:lnTo>
                  <a:pt x="2225328" y="2808133"/>
                </a:lnTo>
                <a:lnTo>
                  <a:pt x="2167156" y="2801862"/>
                </a:lnTo>
                <a:lnTo>
                  <a:pt x="2109430" y="2794891"/>
                </a:lnTo>
                <a:lnTo>
                  <a:pt x="2052167" y="2787230"/>
                </a:lnTo>
                <a:lnTo>
                  <a:pt x="1995379" y="2778885"/>
                </a:lnTo>
                <a:lnTo>
                  <a:pt x="1939082" y="2769865"/>
                </a:lnTo>
                <a:lnTo>
                  <a:pt x="1883290" y="2760178"/>
                </a:lnTo>
                <a:lnTo>
                  <a:pt x="1828016" y="2749832"/>
                </a:lnTo>
                <a:lnTo>
                  <a:pt x="1773276" y="2738836"/>
                </a:lnTo>
                <a:lnTo>
                  <a:pt x="1719083" y="2727197"/>
                </a:lnTo>
                <a:lnTo>
                  <a:pt x="1665453" y="2714924"/>
                </a:lnTo>
                <a:lnTo>
                  <a:pt x="1612398" y="2702024"/>
                </a:lnTo>
                <a:lnTo>
                  <a:pt x="1559935" y="2688506"/>
                </a:lnTo>
                <a:lnTo>
                  <a:pt x="1508076" y="2674378"/>
                </a:lnTo>
                <a:lnTo>
                  <a:pt x="1456836" y="2659647"/>
                </a:lnTo>
                <a:lnTo>
                  <a:pt x="1406230" y="2644323"/>
                </a:lnTo>
                <a:lnTo>
                  <a:pt x="1356271" y="2628413"/>
                </a:lnTo>
                <a:lnTo>
                  <a:pt x="1306975" y="2611926"/>
                </a:lnTo>
                <a:lnTo>
                  <a:pt x="1258355" y="2594868"/>
                </a:lnTo>
                <a:lnTo>
                  <a:pt x="1210426" y="2577250"/>
                </a:lnTo>
                <a:lnTo>
                  <a:pt x="1163202" y="2559077"/>
                </a:lnTo>
                <a:lnTo>
                  <a:pt x="1116698" y="2540360"/>
                </a:lnTo>
                <a:lnTo>
                  <a:pt x="1070927" y="2521105"/>
                </a:lnTo>
                <a:lnTo>
                  <a:pt x="1025904" y="2501322"/>
                </a:lnTo>
                <a:lnTo>
                  <a:pt x="981643" y="2481017"/>
                </a:lnTo>
                <a:lnTo>
                  <a:pt x="938160" y="2460199"/>
                </a:lnTo>
                <a:lnTo>
                  <a:pt x="895467" y="2438877"/>
                </a:lnTo>
                <a:lnTo>
                  <a:pt x="853579" y="2417058"/>
                </a:lnTo>
                <a:lnTo>
                  <a:pt x="812511" y="2394751"/>
                </a:lnTo>
                <a:lnTo>
                  <a:pt x="772277" y="2371963"/>
                </a:lnTo>
                <a:lnTo>
                  <a:pt x="732891" y="2348703"/>
                </a:lnTo>
                <a:lnTo>
                  <a:pt x="694368" y="2324978"/>
                </a:lnTo>
                <a:lnTo>
                  <a:pt x="656722" y="2300798"/>
                </a:lnTo>
                <a:lnTo>
                  <a:pt x="619966" y="2276169"/>
                </a:lnTo>
                <a:lnTo>
                  <a:pt x="584117" y="2251101"/>
                </a:lnTo>
                <a:lnTo>
                  <a:pt x="549187" y="2225600"/>
                </a:lnTo>
                <a:lnTo>
                  <a:pt x="515191" y="2199677"/>
                </a:lnTo>
                <a:lnTo>
                  <a:pt x="482144" y="2173337"/>
                </a:lnTo>
                <a:lnTo>
                  <a:pt x="450059" y="2146590"/>
                </a:lnTo>
                <a:lnTo>
                  <a:pt x="418951" y="2119444"/>
                </a:lnTo>
                <a:lnTo>
                  <a:pt x="388835" y="2091906"/>
                </a:lnTo>
                <a:lnTo>
                  <a:pt x="359725" y="2063986"/>
                </a:lnTo>
                <a:lnTo>
                  <a:pt x="331634" y="2035690"/>
                </a:lnTo>
                <a:lnTo>
                  <a:pt x="304578" y="2007027"/>
                </a:lnTo>
                <a:lnTo>
                  <a:pt x="278570" y="1978006"/>
                </a:lnTo>
                <a:lnTo>
                  <a:pt x="253626" y="1948634"/>
                </a:lnTo>
                <a:lnTo>
                  <a:pt x="229759" y="1918919"/>
                </a:lnTo>
                <a:lnTo>
                  <a:pt x="185313" y="1858494"/>
                </a:lnTo>
                <a:lnTo>
                  <a:pt x="145348" y="1796796"/>
                </a:lnTo>
                <a:lnTo>
                  <a:pt x="109979" y="1733890"/>
                </a:lnTo>
                <a:lnTo>
                  <a:pt x="79320" y="1669840"/>
                </a:lnTo>
                <a:lnTo>
                  <a:pt x="53485" y="1604712"/>
                </a:lnTo>
                <a:lnTo>
                  <a:pt x="32588" y="1538570"/>
                </a:lnTo>
                <a:lnTo>
                  <a:pt x="16746" y="1471479"/>
                </a:lnTo>
                <a:lnTo>
                  <a:pt x="6071" y="1403505"/>
                </a:lnTo>
                <a:lnTo>
                  <a:pt x="679" y="1334711"/>
                </a:lnTo>
                <a:lnTo>
                  <a:pt x="0" y="1300027"/>
                </a:lnTo>
                <a:lnTo>
                  <a:pt x="566" y="1268371"/>
                </a:lnTo>
                <a:lnTo>
                  <a:pt x="5075" y="1205549"/>
                </a:lnTo>
                <a:lnTo>
                  <a:pt x="14034" y="1143446"/>
                </a:lnTo>
                <a:lnTo>
                  <a:pt x="27384" y="1082138"/>
                </a:lnTo>
                <a:lnTo>
                  <a:pt x="45063" y="1021704"/>
                </a:lnTo>
                <a:lnTo>
                  <a:pt x="67011" y="962223"/>
                </a:lnTo>
                <a:lnTo>
                  <a:pt x="93168" y="903771"/>
                </a:lnTo>
                <a:lnTo>
                  <a:pt x="123473" y="846428"/>
                </a:lnTo>
                <a:lnTo>
                  <a:pt x="157865" y="790271"/>
                </a:lnTo>
                <a:lnTo>
                  <a:pt x="196284" y="735377"/>
                </a:lnTo>
                <a:lnTo>
                  <a:pt x="238670" y="681826"/>
                </a:lnTo>
                <a:lnTo>
                  <a:pt x="284961" y="629695"/>
                </a:lnTo>
                <a:lnTo>
                  <a:pt x="335098" y="579063"/>
                </a:lnTo>
                <a:lnTo>
                  <a:pt x="389019" y="530006"/>
                </a:lnTo>
                <a:lnTo>
                  <a:pt x="446664" y="482603"/>
                </a:lnTo>
                <a:lnTo>
                  <a:pt x="507974" y="436933"/>
                </a:lnTo>
                <a:lnTo>
                  <a:pt x="539983" y="414772"/>
                </a:lnTo>
                <a:lnTo>
                  <a:pt x="572886" y="393073"/>
                </a:lnTo>
                <a:lnTo>
                  <a:pt x="606674" y="371846"/>
                </a:lnTo>
                <a:lnTo>
                  <a:pt x="641341" y="351101"/>
                </a:lnTo>
                <a:lnTo>
                  <a:pt x="676878" y="330848"/>
                </a:lnTo>
                <a:lnTo>
                  <a:pt x="713278" y="311095"/>
                </a:lnTo>
                <a:lnTo>
                  <a:pt x="750533" y="291854"/>
                </a:lnTo>
                <a:lnTo>
                  <a:pt x="788636" y="273134"/>
                </a:lnTo>
                <a:lnTo>
                  <a:pt x="827579" y="254944"/>
                </a:lnTo>
                <a:lnTo>
                  <a:pt x="867355" y="237294"/>
                </a:lnTo>
                <a:lnTo>
                  <a:pt x="907956" y="220195"/>
                </a:lnTo>
                <a:lnTo>
                  <a:pt x="949375" y="203655"/>
                </a:lnTo>
                <a:lnTo>
                  <a:pt x="991603" y="187685"/>
                </a:lnTo>
                <a:lnTo>
                  <a:pt x="1034634" y="172295"/>
                </a:lnTo>
                <a:lnTo>
                  <a:pt x="1078460" y="157493"/>
                </a:lnTo>
                <a:lnTo>
                  <a:pt x="1123073" y="143290"/>
                </a:lnTo>
                <a:lnTo>
                  <a:pt x="1168466" y="129696"/>
                </a:lnTo>
                <a:lnTo>
                  <a:pt x="1214630" y="116720"/>
                </a:lnTo>
                <a:lnTo>
                  <a:pt x="1261560" y="104372"/>
                </a:lnTo>
                <a:lnTo>
                  <a:pt x="1309246" y="92661"/>
                </a:lnTo>
                <a:lnTo>
                  <a:pt x="1357682" y="81599"/>
                </a:lnTo>
                <a:lnTo>
                  <a:pt x="1406859" y="71194"/>
                </a:lnTo>
                <a:lnTo>
                  <a:pt x="1456771" y="61455"/>
                </a:lnTo>
                <a:lnTo>
                  <a:pt x="1507410" y="52394"/>
                </a:lnTo>
                <a:lnTo>
                  <a:pt x="1558768" y="44019"/>
                </a:lnTo>
                <a:lnTo>
                  <a:pt x="1610837" y="36341"/>
                </a:lnTo>
                <a:lnTo>
                  <a:pt x="1663610" y="29369"/>
                </a:lnTo>
                <a:lnTo>
                  <a:pt x="1717080" y="23112"/>
                </a:lnTo>
                <a:lnTo>
                  <a:pt x="1771239" y="17581"/>
                </a:lnTo>
                <a:lnTo>
                  <a:pt x="1826079" y="12785"/>
                </a:lnTo>
                <a:lnTo>
                  <a:pt x="1881592" y="8735"/>
                </a:lnTo>
                <a:lnTo>
                  <a:pt x="1937772" y="5439"/>
                </a:lnTo>
                <a:lnTo>
                  <a:pt x="1994611" y="2908"/>
                </a:lnTo>
                <a:lnTo>
                  <a:pt x="2052100" y="1151"/>
                </a:lnTo>
                <a:lnTo>
                  <a:pt x="2110233" y="178"/>
                </a:lnTo>
                <a:lnTo>
                  <a:pt x="2169002" y="0"/>
                </a:lnTo>
                <a:lnTo>
                  <a:pt x="2228399" y="624"/>
                </a:lnTo>
                <a:lnTo>
                  <a:pt x="2288417" y="2062"/>
                </a:lnTo>
                <a:lnTo>
                  <a:pt x="2349048" y="4323"/>
                </a:lnTo>
                <a:lnTo>
                  <a:pt x="2410285" y="7417"/>
                </a:lnTo>
                <a:lnTo>
                  <a:pt x="2472120" y="11354"/>
                </a:lnTo>
                <a:lnTo>
                  <a:pt x="2534545" y="16143"/>
                </a:lnTo>
                <a:lnTo>
                  <a:pt x="2597553" y="21794"/>
                </a:lnTo>
                <a:lnTo>
                  <a:pt x="2661137" y="28317"/>
                </a:lnTo>
                <a:lnTo>
                  <a:pt x="2725288" y="35721"/>
                </a:lnTo>
                <a:lnTo>
                  <a:pt x="2790000" y="44017"/>
                </a:lnTo>
                <a:lnTo>
                  <a:pt x="2855264" y="53214"/>
                </a:lnTo>
                <a:lnTo>
                  <a:pt x="2921074" y="63322"/>
                </a:lnTo>
                <a:lnTo>
                  <a:pt x="2987421" y="74350"/>
                </a:lnTo>
              </a:path>
            </a:pathLst>
          </a:custGeom>
          <a:ln w="88391">
            <a:solidFill>
              <a:srgbClr val="FF0000"/>
            </a:solidFill>
          </a:ln>
        </p:spPr>
        <p:txBody>
          <a:bodyPr wrap="square" lIns="0" tIns="0" rIns="0" bIns="0" rtlCol="0"/>
          <a:lstStyle/>
          <a:p>
            <a:endParaRPr/>
          </a:p>
        </p:txBody>
      </p:sp>
      <p:sp>
        <p:nvSpPr>
          <p:cNvPr id="9" name="object 9"/>
          <p:cNvSpPr/>
          <p:nvPr/>
        </p:nvSpPr>
        <p:spPr>
          <a:xfrm>
            <a:off x="457200" y="1813560"/>
            <a:ext cx="4846320" cy="3020695"/>
          </a:xfrm>
          <a:custGeom>
            <a:avLst/>
            <a:gdLst/>
            <a:ahLst/>
            <a:cxnLst/>
            <a:rect l="l" t="t" r="r" b="b"/>
            <a:pathLst>
              <a:path w="4846320" h="3020695">
                <a:moveTo>
                  <a:pt x="1369568" y="0"/>
                </a:moveTo>
                <a:lnTo>
                  <a:pt x="1416029" y="365"/>
                </a:lnTo>
                <a:lnTo>
                  <a:pt x="1463099" y="1453"/>
                </a:lnTo>
                <a:lnTo>
                  <a:pt x="1510749" y="3256"/>
                </a:lnTo>
                <a:lnTo>
                  <a:pt x="1558953" y="5762"/>
                </a:lnTo>
                <a:lnTo>
                  <a:pt x="1607684" y="8961"/>
                </a:lnTo>
                <a:lnTo>
                  <a:pt x="1656915" y="12844"/>
                </a:lnTo>
                <a:lnTo>
                  <a:pt x="1706620" y="17399"/>
                </a:lnTo>
                <a:lnTo>
                  <a:pt x="1756772" y="22618"/>
                </a:lnTo>
                <a:lnTo>
                  <a:pt x="1807344" y="28491"/>
                </a:lnTo>
                <a:lnTo>
                  <a:pt x="1858309" y="35006"/>
                </a:lnTo>
                <a:lnTo>
                  <a:pt x="1909641" y="42154"/>
                </a:lnTo>
                <a:lnTo>
                  <a:pt x="1961312" y="49925"/>
                </a:lnTo>
                <a:lnTo>
                  <a:pt x="2013296" y="58309"/>
                </a:lnTo>
                <a:lnTo>
                  <a:pt x="2065567" y="67295"/>
                </a:lnTo>
                <a:lnTo>
                  <a:pt x="2118097" y="76874"/>
                </a:lnTo>
                <a:lnTo>
                  <a:pt x="2170859" y="87036"/>
                </a:lnTo>
                <a:lnTo>
                  <a:pt x="2223828" y="97771"/>
                </a:lnTo>
                <a:lnTo>
                  <a:pt x="2276975" y="109067"/>
                </a:lnTo>
                <a:lnTo>
                  <a:pt x="2330275" y="120916"/>
                </a:lnTo>
                <a:lnTo>
                  <a:pt x="2383700" y="133308"/>
                </a:lnTo>
                <a:lnTo>
                  <a:pt x="2437225" y="146231"/>
                </a:lnTo>
                <a:lnTo>
                  <a:pt x="2490821" y="159677"/>
                </a:lnTo>
                <a:lnTo>
                  <a:pt x="2544462" y="173635"/>
                </a:lnTo>
                <a:lnTo>
                  <a:pt x="2598121" y="188094"/>
                </a:lnTo>
                <a:lnTo>
                  <a:pt x="2651773" y="203046"/>
                </a:lnTo>
                <a:lnTo>
                  <a:pt x="2705389" y="218479"/>
                </a:lnTo>
                <a:lnTo>
                  <a:pt x="2758943" y="234384"/>
                </a:lnTo>
                <a:lnTo>
                  <a:pt x="2812409" y="250751"/>
                </a:lnTo>
                <a:lnTo>
                  <a:pt x="2865759" y="267570"/>
                </a:lnTo>
                <a:lnTo>
                  <a:pt x="2918967" y="284830"/>
                </a:lnTo>
                <a:lnTo>
                  <a:pt x="2972006" y="302521"/>
                </a:lnTo>
                <a:lnTo>
                  <a:pt x="3024849" y="320634"/>
                </a:lnTo>
                <a:lnTo>
                  <a:pt x="3077470" y="339158"/>
                </a:lnTo>
                <a:lnTo>
                  <a:pt x="3129841" y="358083"/>
                </a:lnTo>
                <a:lnTo>
                  <a:pt x="3181937" y="377400"/>
                </a:lnTo>
                <a:lnTo>
                  <a:pt x="3233729" y="397097"/>
                </a:lnTo>
                <a:lnTo>
                  <a:pt x="3285192" y="417166"/>
                </a:lnTo>
                <a:lnTo>
                  <a:pt x="3336298" y="437595"/>
                </a:lnTo>
                <a:lnTo>
                  <a:pt x="3387021" y="458375"/>
                </a:lnTo>
                <a:lnTo>
                  <a:pt x="3437335" y="479496"/>
                </a:lnTo>
                <a:lnTo>
                  <a:pt x="3487211" y="500948"/>
                </a:lnTo>
                <a:lnTo>
                  <a:pt x="3536624" y="522720"/>
                </a:lnTo>
                <a:lnTo>
                  <a:pt x="3585547" y="544803"/>
                </a:lnTo>
                <a:lnTo>
                  <a:pt x="3633952" y="567186"/>
                </a:lnTo>
                <a:lnTo>
                  <a:pt x="3681814" y="589860"/>
                </a:lnTo>
                <a:lnTo>
                  <a:pt x="3729105" y="612814"/>
                </a:lnTo>
                <a:lnTo>
                  <a:pt x="3775799" y="636038"/>
                </a:lnTo>
                <a:lnTo>
                  <a:pt x="3821868" y="659523"/>
                </a:lnTo>
                <a:lnTo>
                  <a:pt x="3867287" y="683257"/>
                </a:lnTo>
                <a:lnTo>
                  <a:pt x="3912028" y="707232"/>
                </a:lnTo>
                <a:lnTo>
                  <a:pt x="3956065" y="731436"/>
                </a:lnTo>
                <a:lnTo>
                  <a:pt x="3999370" y="755861"/>
                </a:lnTo>
                <a:lnTo>
                  <a:pt x="4041917" y="780495"/>
                </a:lnTo>
                <a:lnTo>
                  <a:pt x="4083679" y="805329"/>
                </a:lnTo>
                <a:lnTo>
                  <a:pt x="4124630" y="830352"/>
                </a:lnTo>
                <a:lnTo>
                  <a:pt x="4164742" y="855555"/>
                </a:lnTo>
                <a:lnTo>
                  <a:pt x="4203990" y="880928"/>
                </a:lnTo>
                <a:lnTo>
                  <a:pt x="4242345" y="906460"/>
                </a:lnTo>
                <a:lnTo>
                  <a:pt x="4279782" y="932141"/>
                </a:lnTo>
                <a:lnTo>
                  <a:pt x="4316273" y="957961"/>
                </a:lnTo>
                <a:lnTo>
                  <a:pt x="4351792" y="983911"/>
                </a:lnTo>
                <a:lnTo>
                  <a:pt x="4386312" y="1009980"/>
                </a:lnTo>
                <a:lnTo>
                  <a:pt x="4419806" y="1036158"/>
                </a:lnTo>
                <a:lnTo>
                  <a:pt x="4452248" y="1062434"/>
                </a:lnTo>
                <a:lnTo>
                  <a:pt x="4483610" y="1088800"/>
                </a:lnTo>
                <a:lnTo>
                  <a:pt x="4513867" y="1115245"/>
                </a:lnTo>
                <a:lnTo>
                  <a:pt x="4542990" y="1141758"/>
                </a:lnTo>
                <a:lnTo>
                  <a:pt x="4570954" y="1168330"/>
                </a:lnTo>
                <a:lnTo>
                  <a:pt x="4623295" y="1221609"/>
                </a:lnTo>
                <a:lnTo>
                  <a:pt x="4670676" y="1275002"/>
                </a:lnTo>
                <a:lnTo>
                  <a:pt x="4712884" y="1328428"/>
                </a:lnTo>
                <a:lnTo>
                  <a:pt x="4749703" y="1381807"/>
                </a:lnTo>
                <a:lnTo>
                  <a:pt x="4780919" y="1435057"/>
                </a:lnTo>
                <a:lnTo>
                  <a:pt x="4806319" y="1488099"/>
                </a:lnTo>
                <a:lnTo>
                  <a:pt x="4825688" y="1540852"/>
                </a:lnTo>
                <a:lnTo>
                  <a:pt x="4838812" y="1593234"/>
                </a:lnTo>
                <a:lnTo>
                  <a:pt x="4845476" y="1645167"/>
                </a:lnTo>
                <a:lnTo>
                  <a:pt x="4846320" y="1670939"/>
                </a:lnTo>
                <a:lnTo>
                  <a:pt x="4845552" y="1705239"/>
                </a:lnTo>
                <a:lnTo>
                  <a:pt x="4839469" y="1773199"/>
                </a:lnTo>
                <a:lnTo>
                  <a:pt x="4827440" y="1840235"/>
                </a:lnTo>
                <a:lnTo>
                  <a:pt x="4809613" y="1906267"/>
                </a:lnTo>
                <a:lnTo>
                  <a:pt x="4786132" y="1971214"/>
                </a:lnTo>
                <a:lnTo>
                  <a:pt x="4757143" y="2034995"/>
                </a:lnTo>
                <a:lnTo>
                  <a:pt x="4722790" y="2097529"/>
                </a:lnTo>
                <a:lnTo>
                  <a:pt x="4683220" y="2158735"/>
                </a:lnTo>
                <a:lnTo>
                  <a:pt x="4638576" y="2218533"/>
                </a:lnTo>
                <a:lnTo>
                  <a:pt x="4589006" y="2276840"/>
                </a:lnTo>
                <a:lnTo>
                  <a:pt x="4562418" y="2305410"/>
                </a:lnTo>
                <a:lnTo>
                  <a:pt x="4534654" y="2333577"/>
                </a:lnTo>
                <a:lnTo>
                  <a:pt x="4505730" y="2361331"/>
                </a:lnTo>
                <a:lnTo>
                  <a:pt x="4475665" y="2388662"/>
                </a:lnTo>
                <a:lnTo>
                  <a:pt x="4444477" y="2415560"/>
                </a:lnTo>
                <a:lnTo>
                  <a:pt x="4412184" y="2442014"/>
                </a:lnTo>
                <a:lnTo>
                  <a:pt x="4378805" y="2468016"/>
                </a:lnTo>
                <a:lnTo>
                  <a:pt x="4344358" y="2493553"/>
                </a:lnTo>
                <a:lnTo>
                  <a:pt x="4308860" y="2518618"/>
                </a:lnTo>
                <a:lnTo>
                  <a:pt x="4272330" y="2543198"/>
                </a:lnTo>
                <a:lnTo>
                  <a:pt x="4234787" y="2567284"/>
                </a:lnTo>
                <a:lnTo>
                  <a:pt x="4196248" y="2590867"/>
                </a:lnTo>
                <a:lnTo>
                  <a:pt x="4156731" y="2613935"/>
                </a:lnTo>
                <a:lnTo>
                  <a:pt x="4116255" y="2636480"/>
                </a:lnTo>
                <a:lnTo>
                  <a:pt x="4074838" y="2658490"/>
                </a:lnTo>
                <a:lnTo>
                  <a:pt x="4032497" y="2679955"/>
                </a:lnTo>
                <a:lnTo>
                  <a:pt x="3989252" y="2700866"/>
                </a:lnTo>
                <a:lnTo>
                  <a:pt x="3945120" y="2721212"/>
                </a:lnTo>
                <a:lnTo>
                  <a:pt x="3900120" y="2740983"/>
                </a:lnTo>
                <a:lnTo>
                  <a:pt x="3854269" y="2760170"/>
                </a:lnTo>
                <a:lnTo>
                  <a:pt x="3807586" y="2778761"/>
                </a:lnTo>
                <a:lnTo>
                  <a:pt x="3760088" y="2796748"/>
                </a:lnTo>
                <a:lnTo>
                  <a:pt x="3711795" y="2814119"/>
                </a:lnTo>
                <a:lnTo>
                  <a:pt x="3662724" y="2830864"/>
                </a:lnTo>
                <a:lnTo>
                  <a:pt x="3612894" y="2846975"/>
                </a:lnTo>
                <a:lnTo>
                  <a:pt x="3562322" y="2862439"/>
                </a:lnTo>
                <a:lnTo>
                  <a:pt x="3511027" y="2877248"/>
                </a:lnTo>
                <a:lnTo>
                  <a:pt x="3459027" y="2891391"/>
                </a:lnTo>
                <a:lnTo>
                  <a:pt x="3406340" y="2904858"/>
                </a:lnTo>
                <a:lnTo>
                  <a:pt x="3352984" y="2917639"/>
                </a:lnTo>
                <a:lnTo>
                  <a:pt x="3298977" y="2929723"/>
                </a:lnTo>
                <a:lnTo>
                  <a:pt x="3244338" y="2941102"/>
                </a:lnTo>
                <a:lnTo>
                  <a:pt x="3189085" y="2951763"/>
                </a:lnTo>
                <a:lnTo>
                  <a:pt x="3133236" y="2961699"/>
                </a:lnTo>
                <a:lnTo>
                  <a:pt x="3076809" y="2970897"/>
                </a:lnTo>
                <a:lnTo>
                  <a:pt x="3019822" y="2979349"/>
                </a:lnTo>
                <a:lnTo>
                  <a:pt x="2962293" y="2987044"/>
                </a:lnTo>
                <a:lnTo>
                  <a:pt x="2904241" y="2993972"/>
                </a:lnTo>
                <a:lnTo>
                  <a:pt x="2845684" y="3000123"/>
                </a:lnTo>
                <a:lnTo>
                  <a:pt x="2786639" y="3005486"/>
                </a:lnTo>
                <a:lnTo>
                  <a:pt x="2727126" y="3010052"/>
                </a:lnTo>
                <a:lnTo>
                  <a:pt x="2667161" y="3013811"/>
                </a:lnTo>
                <a:lnTo>
                  <a:pt x="2606764" y="3016752"/>
                </a:lnTo>
                <a:lnTo>
                  <a:pt x="2545953" y="3018865"/>
                </a:lnTo>
                <a:lnTo>
                  <a:pt x="2484745" y="3020140"/>
                </a:lnTo>
                <a:lnTo>
                  <a:pt x="2423160" y="3020567"/>
                </a:lnTo>
                <a:lnTo>
                  <a:pt x="2361574" y="3020140"/>
                </a:lnTo>
                <a:lnTo>
                  <a:pt x="2300366" y="3018865"/>
                </a:lnTo>
                <a:lnTo>
                  <a:pt x="2239555" y="3016752"/>
                </a:lnTo>
                <a:lnTo>
                  <a:pt x="2179158" y="3013811"/>
                </a:lnTo>
                <a:lnTo>
                  <a:pt x="2119193" y="3010052"/>
                </a:lnTo>
                <a:lnTo>
                  <a:pt x="2059680" y="3005486"/>
                </a:lnTo>
                <a:lnTo>
                  <a:pt x="2000635" y="3000123"/>
                </a:lnTo>
                <a:lnTo>
                  <a:pt x="1942078" y="2993972"/>
                </a:lnTo>
                <a:lnTo>
                  <a:pt x="1884026" y="2987044"/>
                </a:lnTo>
                <a:lnTo>
                  <a:pt x="1826497" y="2979349"/>
                </a:lnTo>
                <a:lnTo>
                  <a:pt x="1769510" y="2970897"/>
                </a:lnTo>
                <a:lnTo>
                  <a:pt x="1713083" y="2961699"/>
                </a:lnTo>
                <a:lnTo>
                  <a:pt x="1657234" y="2951763"/>
                </a:lnTo>
                <a:lnTo>
                  <a:pt x="1601981" y="2941102"/>
                </a:lnTo>
                <a:lnTo>
                  <a:pt x="1547342" y="2929723"/>
                </a:lnTo>
                <a:lnTo>
                  <a:pt x="1493335" y="2917639"/>
                </a:lnTo>
                <a:lnTo>
                  <a:pt x="1439979" y="2904858"/>
                </a:lnTo>
                <a:lnTo>
                  <a:pt x="1387292" y="2891391"/>
                </a:lnTo>
                <a:lnTo>
                  <a:pt x="1335292" y="2877248"/>
                </a:lnTo>
                <a:lnTo>
                  <a:pt x="1283997" y="2862439"/>
                </a:lnTo>
                <a:lnTo>
                  <a:pt x="1233425" y="2846975"/>
                </a:lnTo>
                <a:lnTo>
                  <a:pt x="1183595" y="2830864"/>
                </a:lnTo>
                <a:lnTo>
                  <a:pt x="1134524" y="2814119"/>
                </a:lnTo>
                <a:lnTo>
                  <a:pt x="1086231" y="2796748"/>
                </a:lnTo>
                <a:lnTo>
                  <a:pt x="1038733" y="2778761"/>
                </a:lnTo>
                <a:lnTo>
                  <a:pt x="992050" y="2760170"/>
                </a:lnTo>
                <a:lnTo>
                  <a:pt x="946199" y="2740983"/>
                </a:lnTo>
                <a:lnTo>
                  <a:pt x="901199" y="2721212"/>
                </a:lnTo>
                <a:lnTo>
                  <a:pt x="857067" y="2700866"/>
                </a:lnTo>
                <a:lnTo>
                  <a:pt x="813822" y="2679955"/>
                </a:lnTo>
                <a:lnTo>
                  <a:pt x="771481" y="2658490"/>
                </a:lnTo>
                <a:lnTo>
                  <a:pt x="730064" y="2636480"/>
                </a:lnTo>
                <a:lnTo>
                  <a:pt x="689588" y="2613935"/>
                </a:lnTo>
                <a:lnTo>
                  <a:pt x="650071" y="2590867"/>
                </a:lnTo>
                <a:lnTo>
                  <a:pt x="611532" y="2567284"/>
                </a:lnTo>
                <a:lnTo>
                  <a:pt x="573989" y="2543198"/>
                </a:lnTo>
                <a:lnTo>
                  <a:pt x="537459" y="2518618"/>
                </a:lnTo>
                <a:lnTo>
                  <a:pt x="501961" y="2493553"/>
                </a:lnTo>
                <a:lnTo>
                  <a:pt x="467514" y="2468016"/>
                </a:lnTo>
                <a:lnTo>
                  <a:pt x="434135" y="2442014"/>
                </a:lnTo>
                <a:lnTo>
                  <a:pt x="401842" y="2415560"/>
                </a:lnTo>
                <a:lnTo>
                  <a:pt x="370654" y="2388662"/>
                </a:lnTo>
                <a:lnTo>
                  <a:pt x="340589" y="2361331"/>
                </a:lnTo>
                <a:lnTo>
                  <a:pt x="311665" y="2333577"/>
                </a:lnTo>
                <a:lnTo>
                  <a:pt x="283901" y="2305410"/>
                </a:lnTo>
                <a:lnTo>
                  <a:pt x="257313" y="2276840"/>
                </a:lnTo>
                <a:lnTo>
                  <a:pt x="231921" y="2247878"/>
                </a:lnTo>
                <a:lnTo>
                  <a:pt x="184796" y="2188815"/>
                </a:lnTo>
                <a:lnTo>
                  <a:pt x="142671" y="2128303"/>
                </a:lnTo>
                <a:lnTo>
                  <a:pt x="105691" y="2066423"/>
                </a:lnTo>
                <a:lnTo>
                  <a:pt x="74002" y="2003255"/>
                </a:lnTo>
                <a:lnTo>
                  <a:pt x="47749" y="1938881"/>
                </a:lnTo>
                <a:lnTo>
                  <a:pt x="27076" y="1873381"/>
                </a:lnTo>
                <a:lnTo>
                  <a:pt x="12131" y="1806837"/>
                </a:lnTo>
                <a:lnTo>
                  <a:pt x="3056" y="1739329"/>
                </a:lnTo>
                <a:lnTo>
                  <a:pt x="0" y="1670939"/>
                </a:lnTo>
                <a:lnTo>
                  <a:pt x="643" y="1639530"/>
                </a:lnTo>
                <a:lnTo>
                  <a:pt x="5766" y="1577267"/>
                </a:lnTo>
                <a:lnTo>
                  <a:pt x="15938" y="1515823"/>
                </a:lnTo>
                <a:lnTo>
                  <a:pt x="31080" y="1455296"/>
                </a:lnTo>
                <a:lnTo>
                  <a:pt x="51115" y="1395785"/>
                </a:lnTo>
                <a:lnTo>
                  <a:pt x="75967" y="1337389"/>
                </a:lnTo>
                <a:lnTo>
                  <a:pt x="105556" y="1280205"/>
                </a:lnTo>
                <a:lnTo>
                  <a:pt x="139806" y="1224332"/>
                </a:lnTo>
                <a:lnTo>
                  <a:pt x="178639" y="1169868"/>
                </a:lnTo>
                <a:lnTo>
                  <a:pt x="221977" y="1116912"/>
                </a:lnTo>
                <a:lnTo>
                  <a:pt x="269744" y="1065562"/>
                </a:lnTo>
                <a:lnTo>
                  <a:pt x="321860" y="1015915"/>
                </a:lnTo>
                <a:lnTo>
                  <a:pt x="378249" y="968072"/>
                </a:lnTo>
                <a:lnTo>
                  <a:pt x="438833" y="922129"/>
                </a:lnTo>
                <a:lnTo>
                  <a:pt x="470674" y="899901"/>
                </a:lnTo>
                <a:lnTo>
                  <a:pt x="503535" y="878185"/>
                </a:lnTo>
                <a:lnTo>
                  <a:pt x="537406" y="856994"/>
                </a:lnTo>
                <a:lnTo>
                  <a:pt x="572277" y="836339"/>
                </a:lnTo>
                <a:lnTo>
                  <a:pt x="608138" y="816233"/>
                </a:lnTo>
                <a:lnTo>
                  <a:pt x="644981" y="796688"/>
                </a:lnTo>
                <a:lnTo>
                  <a:pt x="682794" y="777717"/>
                </a:lnTo>
                <a:lnTo>
                  <a:pt x="721569" y="759332"/>
                </a:lnTo>
                <a:lnTo>
                  <a:pt x="761296" y="741545"/>
                </a:lnTo>
                <a:lnTo>
                  <a:pt x="801965" y="724368"/>
                </a:lnTo>
                <a:lnTo>
                  <a:pt x="843567" y="707814"/>
                </a:lnTo>
                <a:lnTo>
                  <a:pt x="886091" y="691895"/>
                </a:lnTo>
                <a:lnTo>
                  <a:pt x="929528" y="676624"/>
                </a:lnTo>
                <a:lnTo>
                  <a:pt x="973868" y="662012"/>
                </a:lnTo>
                <a:lnTo>
                  <a:pt x="1019102" y="648071"/>
                </a:lnTo>
                <a:lnTo>
                  <a:pt x="1065220" y="634815"/>
                </a:lnTo>
                <a:lnTo>
                  <a:pt x="1112212" y="622256"/>
                </a:lnTo>
                <a:lnTo>
                  <a:pt x="1160069" y="610405"/>
                </a:lnTo>
                <a:lnTo>
                  <a:pt x="1208780" y="599275"/>
                </a:lnTo>
                <a:lnTo>
                  <a:pt x="1258337" y="588878"/>
                </a:lnTo>
                <a:lnTo>
                  <a:pt x="1308729" y="579227"/>
                </a:lnTo>
                <a:lnTo>
                  <a:pt x="1359947" y="570334"/>
                </a:lnTo>
                <a:lnTo>
                  <a:pt x="1411980" y="562211"/>
                </a:lnTo>
                <a:lnTo>
                  <a:pt x="1464820" y="554871"/>
                </a:lnTo>
                <a:lnTo>
                  <a:pt x="1518457" y="548325"/>
                </a:lnTo>
                <a:lnTo>
                  <a:pt x="1572881" y="542587"/>
                </a:lnTo>
                <a:lnTo>
                  <a:pt x="1628082" y="537667"/>
                </a:lnTo>
                <a:lnTo>
                  <a:pt x="1684050" y="533580"/>
                </a:lnTo>
                <a:lnTo>
                  <a:pt x="1740776" y="530336"/>
                </a:lnTo>
                <a:lnTo>
                  <a:pt x="1798251" y="527949"/>
                </a:lnTo>
                <a:lnTo>
                  <a:pt x="1856464" y="526430"/>
                </a:lnTo>
                <a:lnTo>
                  <a:pt x="1915405" y="525792"/>
                </a:lnTo>
                <a:lnTo>
                  <a:pt x="1975066" y="526047"/>
                </a:lnTo>
                <a:lnTo>
                  <a:pt x="2035436" y="527207"/>
                </a:lnTo>
                <a:lnTo>
                  <a:pt x="2096505" y="529285"/>
                </a:lnTo>
                <a:lnTo>
                  <a:pt x="2158265" y="532293"/>
                </a:lnTo>
                <a:lnTo>
                  <a:pt x="2220705" y="536244"/>
                </a:lnTo>
                <a:lnTo>
                  <a:pt x="2283815" y="541148"/>
                </a:lnTo>
                <a:lnTo>
                  <a:pt x="2347587" y="547020"/>
                </a:lnTo>
                <a:lnTo>
                  <a:pt x="2412009" y="553871"/>
                </a:lnTo>
                <a:lnTo>
                  <a:pt x="2477073" y="561713"/>
                </a:lnTo>
                <a:lnTo>
                  <a:pt x="2542769" y="570559"/>
                </a:lnTo>
                <a:lnTo>
                  <a:pt x="2609086" y="580421"/>
                </a:lnTo>
                <a:lnTo>
                  <a:pt x="2676017" y="591312"/>
                </a:lnTo>
              </a:path>
            </a:pathLst>
          </a:custGeom>
          <a:ln w="88392">
            <a:solidFill>
              <a:srgbClr val="FF0000"/>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1DC29F-2823-4343-BC64-794FD15C3AA8}"/>
              </a:ext>
            </a:extLst>
          </p:cNvPr>
          <p:cNvSpPr/>
          <p:nvPr/>
        </p:nvSpPr>
        <p:spPr>
          <a:xfrm>
            <a:off x="0" y="11430"/>
            <a:ext cx="9144000" cy="51435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70359E-FC43-1341-9202-34043D9255F3}"/>
              </a:ext>
            </a:extLst>
          </p:cNvPr>
          <p:cNvSpPr txBox="1"/>
          <p:nvPr/>
        </p:nvSpPr>
        <p:spPr>
          <a:xfrm>
            <a:off x="0" y="1524317"/>
            <a:ext cx="9144000" cy="1732397"/>
          </a:xfrm>
          <a:prstGeom prst="rect">
            <a:avLst/>
          </a:prstGeom>
          <a:noFill/>
        </p:spPr>
        <p:txBody>
          <a:bodyPr wrap="square" rtlCol="0" anchor="t">
            <a:spAutoFit/>
          </a:bodyPr>
          <a:lstStyle/>
          <a:p>
            <a:pPr algn="ctr">
              <a:lnSpc>
                <a:spcPct val="150000"/>
              </a:lnSpc>
            </a:pPr>
            <a:r>
              <a:rPr lang="en-US" sz="4500" dirty="0">
                <a:solidFill>
                  <a:schemeClr val="bg1"/>
                </a:solidFill>
                <a:latin typeface="Lato" panose="020F0502020204030203" pitchFamily="34" charset="77"/>
                <a:cs typeface="Arial Black" panose="020B0604020202020204" pitchFamily="34" charset="0"/>
              </a:rPr>
              <a:t>Looking Forward</a:t>
            </a:r>
            <a:br>
              <a:rPr lang="en-US" sz="3000" dirty="0">
                <a:solidFill>
                  <a:srgbClr val="F4F4F4"/>
                </a:solidFill>
                <a:latin typeface="Lato"/>
              </a:rPr>
            </a:br>
            <a:r>
              <a:rPr lang="en-US" sz="3000" dirty="0">
                <a:solidFill>
                  <a:srgbClr val="82DAFA"/>
                </a:solidFill>
                <a:latin typeface="Lato Light" panose="020F0302020204030203" pitchFamily="34" charset="77"/>
              </a:rPr>
              <a:t>AI-powered</a:t>
            </a:r>
            <a:r>
              <a:rPr lang="en-US" sz="3000" dirty="0">
                <a:solidFill>
                  <a:srgbClr val="00B0F0"/>
                </a:solidFill>
                <a:latin typeface="Lato Light" panose="020F0302020204030203" pitchFamily="34" charset="77"/>
              </a:rPr>
              <a:t> </a:t>
            </a:r>
            <a:r>
              <a:rPr lang="en-US" sz="3000" dirty="0">
                <a:solidFill>
                  <a:srgbClr val="95E5FF"/>
                </a:solidFill>
                <a:latin typeface="Lato Light" panose="020F0302020204030203" pitchFamily="34" charset="77"/>
              </a:rPr>
              <a:t>experiences</a:t>
            </a:r>
          </a:p>
        </p:txBody>
      </p:sp>
      <p:cxnSp>
        <p:nvCxnSpPr>
          <p:cNvPr id="4" name="Straight Connector 3">
            <a:extLst>
              <a:ext uri="{FF2B5EF4-FFF2-40B4-BE49-F238E27FC236}">
                <a16:creationId xmlns:a16="http://schemas.microsoft.com/office/drawing/2014/main" id="{2D369E4D-140A-3247-B9A6-7F9DABCE7354}"/>
              </a:ext>
            </a:extLst>
          </p:cNvPr>
          <p:cNvCxnSpPr/>
          <p:nvPr/>
        </p:nvCxnSpPr>
        <p:spPr>
          <a:xfrm>
            <a:off x="1485900" y="2583180"/>
            <a:ext cx="6172200" cy="0"/>
          </a:xfrm>
          <a:prstGeom prst="line">
            <a:avLst/>
          </a:prstGeom>
          <a:ln>
            <a:solidFill>
              <a:schemeClr val="bg1">
                <a:alpha val="6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79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579B98-2F61-9C4B-8866-F570BE0244D6}"/>
              </a:ext>
            </a:extLst>
          </p:cNvPr>
          <p:cNvSpPr/>
          <p:nvPr/>
        </p:nvSpPr>
        <p:spPr>
          <a:xfrm>
            <a:off x="0" y="-1"/>
            <a:ext cx="9144000" cy="51435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4EBD68-6C82-1E4D-9206-F27CCE31E209}"/>
              </a:ext>
            </a:extLst>
          </p:cNvPr>
          <p:cNvPicPr>
            <a:picLocks noChangeAspect="1"/>
          </p:cNvPicPr>
          <p:nvPr/>
        </p:nvPicPr>
        <p:blipFill rotWithShape="1">
          <a:blip r:embed="rId3"/>
          <a:srcRect l="15530" t="2461" r="26071" b="2461"/>
          <a:stretch/>
        </p:blipFill>
        <p:spPr>
          <a:xfrm>
            <a:off x="0" y="-1"/>
            <a:ext cx="4352770" cy="5143501"/>
          </a:xfrm>
          <a:prstGeom prst="rect">
            <a:avLst/>
          </a:prstGeom>
        </p:spPr>
      </p:pic>
      <p:sp>
        <p:nvSpPr>
          <p:cNvPr id="2" name="TextBox 1">
            <a:extLst>
              <a:ext uri="{FF2B5EF4-FFF2-40B4-BE49-F238E27FC236}">
                <a16:creationId xmlns:a16="http://schemas.microsoft.com/office/drawing/2014/main" id="{717D6C6C-B89B-0244-8E6F-6291CD749C9D}"/>
              </a:ext>
            </a:extLst>
          </p:cNvPr>
          <p:cNvSpPr txBox="1"/>
          <p:nvPr/>
        </p:nvSpPr>
        <p:spPr>
          <a:xfrm>
            <a:off x="4455191" y="3371493"/>
            <a:ext cx="4152275" cy="707886"/>
          </a:xfrm>
          <a:prstGeom prst="rect">
            <a:avLst/>
          </a:prstGeom>
          <a:noFill/>
        </p:spPr>
        <p:txBody>
          <a:bodyPr wrap="square" rtlCol="0" anchor="t">
            <a:spAutoFit/>
          </a:bodyPr>
          <a:lstStyle/>
          <a:p>
            <a:r>
              <a:rPr lang="en-US" sz="4000" dirty="0">
                <a:solidFill>
                  <a:schemeClr val="bg1"/>
                </a:solidFill>
                <a:latin typeface="Lato" panose="020F0502020204030203" pitchFamily="34" charset="0"/>
                <a:ea typeface="Lato" panose="020F0502020204030203" pitchFamily="34" charset="0"/>
                <a:cs typeface="Lato" panose="020F0502020204030203" pitchFamily="34" charset="0"/>
              </a:rPr>
              <a:t>Human-centric AI</a:t>
            </a:r>
            <a:endParaRPr lang="en-US" sz="4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9B9375A-15DE-6F42-9925-C89B46E76A8B}"/>
              </a:ext>
            </a:extLst>
          </p:cNvPr>
          <p:cNvSpPr txBox="1"/>
          <p:nvPr/>
        </p:nvSpPr>
        <p:spPr>
          <a:xfrm>
            <a:off x="1391783" y="1777987"/>
            <a:ext cx="6197739" cy="1477328"/>
          </a:xfrm>
          <a:prstGeom prst="rect">
            <a:avLst/>
          </a:prstGeom>
          <a:noFill/>
        </p:spPr>
        <p:txBody>
          <a:bodyPr wrap="square" rtlCol="0" anchor="t">
            <a:spAutoFit/>
          </a:bodyPr>
          <a:lstStyle/>
          <a:p>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Using AI to assist, accelerate and augment human capital decisions and workflows.</a:t>
            </a:r>
            <a:endParaRPr lang="en-US" sz="3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0663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4536A"/>
                </a:solidFill>
                <a:latin typeface="Calibri"/>
                <a:cs typeface="Calibri"/>
              </a:rPr>
              <a:t>SIA | </a:t>
            </a:r>
            <a:r>
              <a:rPr sz="1200" b="1" spc="-5" dirty="0">
                <a:solidFill>
                  <a:srgbClr val="44536A"/>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466090"/>
            <a:ext cx="6511925" cy="452120"/>
          </a:xfrm>
          <a:prstGeom prst="rect">
            <a:avLst/>
          </a:prstGeom>
        </p:spPr>
        <p:txBody>
          <a:bodyPr vert="horz" wrap="square" lIns="0" tIns="12065" rIns="0" bIns="0" rtlCol="0">
            <a:spAutoFit/>
          </a:bodyPr>
          <a:lstStyle/>
          <a:p>
            <a:pPr marL="12700">
              <a:lnSpc>
                <a:spcPct val="100000"/>
              </a:lnSpc>
              <a:spcBef>
                <a:spcPts val="95"/>
              </a:spcBef>
            </a:pPr>
            <a:r>
              <a:rPr sz="2800" spc="-10" dirty="0"/>
              <a:t>Staffing Industry </a:t>
            </a:r>
            <a:r>
              <a:rPr sz="2800" spc="-15" dirty="0"/>
              <a:t>Analysts </a:t>
            </a:r>
            <a:r>
              <a:rPr sz="2800" spc="-10" dirty="0"/>
              <a:t>Product</a:t>
            </a:r>
            <a:r>
              <a:rPr sz="2800" spc="114" dirty="0"/>
              <a:t> </a:t>
            </a:r>
            <a:r>
              <a:rPr sz="2800" spc="-10" dirty="0"/>
              <a:t>Overview</a:t>
            </a:r>
            <a:endParaRPr sz="2800"/>
          </a:p>
        </p:txBody>
      </p:sp>
      <p:sp>
        <p:nvSpPr>
          <p:cNvPr id="7" name="object 7"/>
          <p:cNvSpPr/>
          <p:nvPr/>
        </p:nvSpPr>
        <p:spPr>
          <a:xfrm>
            <a:off x="1418844" y="1110995"/>
            <a:ext cx="6306311" cy="348691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46BA5-35C4-2A4B-8B6F-F0AA4715C32C}"/>
              </a:ext>
            </a:extLst>
          </p:cNvPr>
          <p:cNvPicPr>
            <a:picLocks noChangeAspect="1"/>
          </p:cNvPicPr>
          <p:nvPr/>
        </p:nvPicPr>
        <p:blipFill rotWithShape="1">
          <a:blip r:embed="rId3">
            <a:alphaModFix/>
          </a:blip>
          <a:srcRect b="-74"/>
          <a:stretch/>
        </p:blipFill>
        <p:spPr>
          <a:xfrm>
            <a:off x="0" y="0"/>
            <a:ext cx="9144000" cy="6485022"/>
          </a:xfrm>
          <a:prstGeom prst="rect">
            <a:avLst/>
          </a:prstGeom>
        </p:spPr>
      </p:pic>
      <p:pic>
        <p:nvPicPr>
          <p:cNvPr id="4" name="Picture 3">
            <a:extLst>
              <a:ext uri="{FF2B5EF4-FFF2-40B4-BE49-F238E27FC236}">
                <a16:creationId xmlns:a16="http://schemas.microsoft.com/office/drawing/2014/main" id="{EC76B987-600D-8945-952A-B94F10A2066B}"/>
              </a:ext>
            </a:extLst>
          </p:cNvPr>
          <p:cNvPicPr>
            <a:picLocks noChangeAspect="1"/>
          </p:cNvPicPr>
          <p:nvPr/>
        </p:nvPicPr>
        <p:blipFill>
          <a:blip r:embed="rId4"/>
          <a:stretch>
            <a:fillRect/>
          </a:stretch>
        </p:blipFill>
        <p:spPr>
          <a:xfrm>
            <a:off x="3561347" y="552449"/>
            <a:ext cx="5029200" cy="4038600"/>
          </a:xfrm>
          <a:prstGeom prst="rect">
            <a:avLst/>
          </a:prstGeom>
        </p:spPr>
      </p:pic>
    </p:spTree>
    <p:extLst>
      <p:ext uri="{BB962C8B-B14F-4D97-AF65-F5344CB8AC3E}">
        <p14:creationId xmlns:p14="http://schemas.microsoft.com/office/powerpoint/2010/main" val="2797581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46BA5-35C4-2A4B-8B6F-F0AA4715C32C}"/>
              </a:ext>
            </a:extLst>
          </p:cNvPr>
          <p:cNvPicPr>
            <a:picLocks noChangeAspect="1"/>
          </p:cNvPicPr>
          <p:nvPr/>
        </p:nvPicPr>
        <p:blipFill rotWithShape="1">
          <a:blip r:embed="rId3">
            <a:alphaModFix/>
          </a:blip>
          <a:srcRect b="-74"/>
          <a:stretch/>
        </p:blipFill>
        <p:spPr>
          <a:xfrm>
            <a:off x="0" y="0"/>
            <a:ext cx="9144000" cy="6485022"/>
          </a:xfrm>
          <a:prstGeom prst="rect">
            <a:avLst/>
          </a:prstGeom>
        </p:spPr>
      </p:pic>
      <p:pic>
        <p:nvPicPr>
          <p:cNvPr id="4" name="Picture 3">
            <a:extLst>
              <a:ext uri="{FF2B5EF4-FFF2-40B4-BE49-F238E27FC236}">
                <a16:creationId xmlns:a16="http://schemas.microsoft.com/office/drawing/2014/main" id="{EC76B987-600D-8945-952A-B94F10A2066B}"/>
              </a:ext>
            </a:extLst>
          </p:cNvPr>
          <p:cNvPicPr>
            <a:picLocks noChangeAspect="1"/>
          </p:cNvPicPr>
          <p:nvPr/>
        </p:nvPicPr>
        <p:blipFill>
          <a:blip r:embed="rId4"/>
          <a:stretch>
            <a:fillRect/>
          </a:stretch>
        </p:blipFill>
        <p:spPr>
          <a:xfrm>
            <a:off x="3561347" y="552449"/>
            <a:ext cx="5029200" cy="4038600"/>
          </a:xfrm>
          <a:prstGeom prst="rect">
            <a:avLst/>
          </a:prstGeom>
        </p:spPr>
      </p:pic>
      <p:sp>
        <p:nvSpPr>
          <p:cNvPr id="5" name="Rectangle 4">
            <a:extLst>
              <a:ext uri="{FF2B5EF4-FFF2-40B4-BE49-F238E27FC236}">
                <a16:creationId xmlns:a16="http://schemas.microsoft.com/office/drawing/2014/main" id="{26433910-C797-C644-AFCA-E91BD2B0C189}"/>
              </a:ext>
            </a:extLst>
          </p:cNvPr>
          <p:cNvSpPr/>
          <p:nvPr/>
        </p:nvSpPr>
        <p:spPr>
          <a:xfrm>
            <a:off x="0" y="-2"/>
            <a:ext cx="9144000" cy="6492240"/>
          </a:xfrm>
          <a:prstGeom prst="rect">
            <a:avLst/>
          </a:prstGeom>
          <a:solidFill>
            <a:srgbClr val="00206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B40D0BB4-6396-2A48-9965-9B06E1052990}"/>
              </a:ext>
            </a:extLst>
          </p:cNvPr>
          <p:cNvSpPr txBox="1"/>
          <p:nvPr/>
        </p:nvSpPr>
        <p:spPr>
          <a:xfrm>
            <a:off x="0" y="1406664"/>
            <a:ext cx="9144000" cy="707886"/>
          </a:xfrm>
          <a:prstGeom prst="rect">
            <a:avLst/>
          </a:prstGeom>
          <a:noFill/>
        </p:spPr>
        <p:txBody>
          <a:bodyPr wrap="square" rtlCol="0">
            <a:spAutoFit/>
          </a:bodyPr>
          <a:lstStyle/>
          <a:p>
            <a:pPr algn="ctr"/>
            <a:r>
              <a:rPr lang="en-US" sz="4000" dirty="0">
                <a:solidFill>
                  <a:schemeClr val="bg1"/>
                </a:solidFill>
                <a:latin typeface="Lato" panose="020F0502020204030203" pitchFamily="34" charset="0"/>
                <a:ea typeface="Lato" panose="020F0502020204030203" pitchFamily="34" charset="0"/>
                <a:cs typeface="Lato" panose="020F0502020204030203" pitchFamily="34" charset="0"/>
              </a:rPr>
              <a:t>This is Beeline knowledge graph</a:t>
            </a:r>
          </a:p>
        </p:txBody>
      </p:sp>
    </p:spTree>
    <p:extLst>
      <p:ext uri="{BB962C8B-B14F-4D97-AF65-F5344CB8AC3E}">
        <p14:creationId xmlns:p14="http://schemas.microsoft.com/office/powerpoint/2010/main" val="2455644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6846AA-348B-EB4C-B520-758907DB6F36}"/>
              </a:ext>
            </a:extLst>
          </p:cNvPr>
          <p:cNvSpPr/>
          <p:nvPr/>
        </p:nvSpPr>
        <p:spPr>
          <a:xfrm>
            <a:off x="0" y="0"/>
            <a:ext cx="9144000" cy="5143500"/>
          </a:xfrm>
          <a:prstGeom prst="rect">
            <a:avLst/>
          </a:prstGeom>
          <a:solidFill>
            <a:srgbClr val="031A38">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587897F8-588A-6D4A-AC9F-E632E1D2AE41}"/>
              </a:ext>
            </a:extLst>
          </p:cNvPr>
          <p:cNvPicPr>
            <a:picLocks noChangeAspect="1"/>
          </p:cNvPicPr>
          <p:nvPr/>
        </p:nvPicPr>
        <p:blipFill>
          <a:blip r:embed="rId3">
            <a:alphaModFix amt="48000"/>
          </a:blip>
          <a:stretch>
            <a:fillRect/>
          </a:stretch>
        </p:blipFill>
        <p:spPr>
          <a:xfrm>
            <a:off x="2437313" y="148590"/>
            <a:ext cx="4269377" cy="4846320"/>
          </a:xfrm>
          <a:prstGeom prst="rect">
            <a:avLst/>
          </a:prstGeom>
        </p:spPr>
      </p:pic>
      <p:sp>
        <p:nvSpPr>
          <p:cNvPr id="2" name="TextBox 1">
            <a:extLst>
              <a:ext uri="{FF2B5EF4-FFF2-40B4-BE49-F238E27FC236}">
                <a16:creationId xmlns:a16="http://schemas.microsoft.com/office/drawing/2014/main" id="{A10A285D-7DC8-C84A-8AC6-1C35F820B902}"/>
              </a:ext>
            </a:extLst>
          </p:cNvPr>
          <p:cNvSpPr txBox="1"/>
          <p:nvPr/>
        </p:nvSpPr>
        <p:spPr>
          <a:xfrm>
            <a:off x="1073312" y="1102375"/>
            <a:ext cx="6997378" cy="2938753"/>
          </a:xfrm>
          <a:prstGeom prst="rect">
            <a:avLst/>
          </a:prstGeom>
          <a:noFill/>
        </p:spPr>
        <p:txBody>
          <a:bodyPr wrap="square" rtlCol="0">
            <a:spAutoFit/>
          </a:bodyPr>
          <a:lstStyle/>
          <a:p>
            <a:pPr algn="ctr">
              <a:lnSpc>
                <a:spcPct val="70000"/>
              </a:lnSpc>
            </a:pPr>
            <a:r>
              <a:rPr lang="en-US" sz="6600" spc="-38"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THE JOB DESCRIPTION</a:t>
            </a:r>
          </a:p>
          <a:p>
            <a:pPr algn="ctr">
              <a:lnSpc>
                <a:spcPct val="70000"/>
              </a:lnSpc>
            </a:pPr>
            <a:endParaRPr lang="en-US" sz="6600" spc="-38"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70000"/>
              </a:lnSpc>
            </a:pPr>
            <a:r>
              <a:rPr lang="en-US" sz="6600" spc="-38"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WILL DIE</a:t>
            </a:r>
          </a:p>
        </p:txBody>
      </p:sp>
      <p:sp>
        <p:nvSpPr>
          <p:cNvPr id="3" name="TextBox 2">
            <a:extLst>
              <a:ext uri="{FF2B5EF4-FFF2-40B4-BE49-F238E27FC236}">
                <a16:creationId xmlns:a16="http://schemas.microsoft.com/office/drawing/2014/main" id="{A963A1D7-4402-AE46-A5DA-39C56F957088}"/>
              </a:ext>
            </a:extLst>
          </p:cNvPr>
          <p:cNvSpPr txBox="1"/>
          <p:nvPr/>
        </p:nvSpPr>
        <p:spPr>
          <a:xfrm>
            <a:off x="0" y="2321848"/>
            <a:ext cx="9144000" cy="865622"/>
          </a:xfrm>
          <a:prstGeom prst="rect">
            <a:avLst/>
          </a:prstGeom>
          <a:noFill/>
        </p:spPr>
        <p:txBody>
          <a:bodyPr wrap="square" rtlCol="0">
            <a:spAutoFit/>
          </a:bodyPr>
          <a:lstStyle/>
          <a:p>
            <a:pPr algn="ctr"/>
            <a:r>
              <a:rPr lang="en-US" sz="5025" dirty="0">
                <a:solidFill>
                  <a:srgbClr val="7CBB00"/>
                </a:solidFill>
                <a:latin typeface="Lato Medium" panose="020F0502020204030203" pitchFamily="34" charset="0"/>
                <a:ea typeface="Lato Medium" panose="020F0502020204030203" pitchFamily="34" charset="0"/>
                <a:cs typeface="Lato Medium" panose="020F0502020204030203" pitchFamily="34" charset="0"/>
              </a:rPr>
              <a:t>AS YOU KNOW IT</a:t>
            </a:r>
          </a:p>
        </p:txBody>
      </p:sp>
    </p:spTree>
    <p:extLst>
      <p:ext uri="{BB962C8B-B14F-4D97-AF65-F5344CB8AC3E}">
        <p14:creationId xmlns:p14="http://schemas.microsoft.com/office/powerpoint/2010/main" val="3821472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6BDF49-65EC-F044-9D79-3B1B4E3260DA}"/>
              </a:ext>
            </a:extLst>
          </p:cNvPr>
          <p:cNvSpPr/>
          <p:nvPr/>
        </p:nvSpPr>
        <p:spPr>
          <a:xfrm>
            <a:off x="0" y="0"/>
            <a:ext cx="9144000" cy="5143500"/>
          </a:xfrm>
          <a:prstGeom prst="rect">
            <a:avLst/>
          </a:prstGeom>
          <a:solidFill>
            <a:srgbClr val="031A38">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B886C6D5-DEA1-174A-A478-E951210F30C3}"/>
              </a:ext>
            </a:extLst>
          </p:cNvPr>
          <p:cNvSpPr>
            <a:spLocks noGrp="1"/>
          </p:cNvSpPr>
          <p:nvPr>
            <p:ph type="title" idx="4294967295"/>
          </p:nvPr>
        </p:nvSpPr>
        <p:spPr>
          <a:xfrm>
            <a:off x="393611" y="658509"/>
            <a:ext cx="2552700" cy="1335881"/>
          </a:xfrm>
        </p:spPr>
        <p:txBody>
          <a:bodyPr vert="horz" wrap="square" lIns="68562" tIns="34281" rIns="68562" bIns="34281" rtlCol="0" anchor="ctr">
            <a:noAutofit/>
          </a:bodyPr>
          <a:lstStyle/>
          <a:p>
            <a:pPr marL="5954"/>
            <a:r>
              <a:rPr lang="en-US" dirty="0">
                <a:solidFill>
                  <a:schemeClr val="bg1"/>
                </a:solidFill>
                <a:latin typeface="Lato" panose="020F0502020204030203" pitchFamily="34" charset="77"/>
              </a:rPr>
              <a:t>How did a large consultancy hire their </a:t>
            </a:r>
            <a:r>
              <a:rPr lang="en-US" b="1" dirty="0">
                <a:solidFill>
                  <a:schemeClr val="bg1"/>
                </a:solidFill>
                <a:latin typeface="Lato" panose="020F0502020204030203" pitchFamily="34" charset="77"/>
              </a:rPr>
              <a:t>Java Developers?</a:t>
            </a:r>
          </a:p>
        </p:txBody>
      </p:sp>
      <p:sp>
        <p:nvSpPr>
          <p:cNvPr id="27" name="Content Placeholder 20">
            <a:extLst>
              <a:ext uri="{FF2B5EF4-FFF2-40B4-BE49-F238E27FC236}">
                <a16:creationId xmlns:a16="http://schemas.microsoft.com/office/drawing/2014/main" id="{610B2465-E24E-4853-B0CD-4C319A6999ED}"/>
              </a:ext>
            </a:extLst>
          </p:cNvPr>
          <p:cNvSpPr>
            <a:spLocks noGrp="1"/>
          </p:cNvSpPr>
          <p:nvPr>
            <p:ph idx="4294967295"/>
          </p:nvPr>
        </p:nvSpPr>
        <p:spPr>
          <a:xfrm>
            <a:off x="341819" y="2367452"/>
            <a:ext cx="2656285" cy="1820466"/>
          </a:xfrm>
        </p:spPr>
        <p:txBody>
          <a:bodyPr>
            <a:noAutofit/>
          </a:bodyPr>
          <a:lstStyle/>
          <a:p>
            <a:r>
              <a:rPr lang="en-US" sz="2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Testing &amp; QA was a significant success factor – and was </a:t>
            </a:r>
            <a:r>
              <a:rPr lang="en-US" sz="2200" dirty="0">
                <a:solidFill>
                  <a:srgbClr val="00B0F0"/>
                </a:solidFill>
                <a:latin typeface="Lato Light" panose="020F0502020204030203" pitchFamily="34" charset="0"/>
                <a:ea typeface="Lato Light" panose="020F0502020204030203" pitchFamily="34" charset="0"/>
                <a:cs typeface="Lato Light" panose="020F0502020204030203" pitchFamily="34" charset="0"/>
              </a:rPr>
              <a:t>never mentioned in job descriptions</a:t>
            </a:r>
            <a:r>
              <a:rPr lang="en-US" sz="2200" dirty="0">
                <a:latin typeface="Lato Light" panose="020F0502020204030203" pitchFamily="34" charset="0"/>
                <a:ea typeface="Lato Light" panose="020F0502020204030203" pitchFamily="34" charset="0"/>
                <a:cs typeface="Lato Light" panose="020F0502020204030203" pitchFamily="34" charset="0"/>
              </a:rPr>
              <a:t>.</a:t>
            </a:r>
          </a:p>
        </p:txBody>
      </p:sp>
      <p:pic>
        <p:nvPicPr>
          <p:cNvPr id="4" name="Picture 3" descr="Java Developer">
            <a:extLst>
              <a:ext uri="{FF2B5EF4-FFF2-40B4-BE49-F238E27FC236}">
                <a16:creationId xmlns:a16="http://schemas.microsoft.com/office/drawing/2014/main" id="{512E938A-49EA-5D4D-B1DC-746EFF663EE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39922" y="350992"/>
            <a:ext cx="5219558" cy="4032920"/>
          </a:xfrm>
          <a:prstGeom prst="rect">
            <a:avLst/>
          </a:prstGeom>
        </p:spPr>
      </p:pic>
    </p:spTree>
    <p:extLst>
      <p:ext uri="{BB962C8B-B14F-4D97-AF65-F5344CB8AC3E}">
        <p14:creationId xmlns:p14="http://schemas.microsoft.com/office/powerpoint/2010/main" val="1521743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FD1BDD-8806-8544-9C92-15B9272399D8}"/>
              </a:ext>
            </a:extLst>
          </p:cNvPr>
          <p:cNvSpPr/>
          <p:nvPr/>
        </p:nvSpPr>
        <p:spPr>
          <a:xfrm>
            <a:off x="0" y="10767"/>
            <a:ext cx="9144000" cy="5143500"/>
          </a:xfrm>
          <a:prstGeom prst="rect">
            <a:avLst/>
          </a:prstGeom>
          <a:solidFill>
            <a:srgbClr val="031A38">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B886C6D5-DEA1-174A-A478-E951210F30C3}"/>
              </a:ext>
            </a:extLst>
          </p:cNvPr>
          <p:cNvSpPr>
            <a:spLocks noGrp="1"/>
          </p:cNvSpPr>
          <p:nvPr>
            <p:ph type="title" idx="4294967295"/>
          </p:nvPr>
        </p:nvSpPr>
        <p:spPr>
          <a:xfrm>
            <a:off x="445447" y="542990"/>
            <a:ext cx="2500313" cy="1335881"/>
          </a:xfrm>
        </p:spPr>
        <p:txBody>
          <a:bodyPr vert="horz" wrap="square" lIns="68562" tIns="34281" rIns="68562" bIns="34281" rtlCol="0" anchor="ctr">
            <a:noAutofit/>
          </a:bodyPr>
          <a:lstStyle/>
          <a:p>
            <a:r>
              <a:rPr lang="en-US" dirty="0">
                <a:solidFill>
                  <a:schemeClr val="bg1"/>
                </a:solidFill>
                <a:latin typeface="Lato" panose="020F0502020204030203" pitchFamily="34" charset="77"/>
              </a:rPr>
              <a:t>Can AI write a </a:t>
            </a:r>
            <a:r>
              <a:rPr lang="en-US" b="1" dirty="0">
                <a:solidFill>
                  <a:schemeClr val="bg1"/>
                </a:solidFill>
                <a:latin typeface="Lato" panose="020F0502020204030203" pitchFamily="34" charset="77"/>
              </a:rPr>
              <a:t>smarter</a:t>
            </a:r>
            <a:r>
              <a:rPr lang="en-US" dirty="0">
                <a:solidFill>
                  <a:schemeClr val="bg1"/>
                </a:solidFill>
                <a:latin typeface="Lato" panose="020F0502020204030203" pitchFamily="34" charset="77"/>
              </a:rPr>
              <a:t> job description</a:t>
            </a:r>
            <a:r>
              <a:rPr lang="en-US" b="1" dirty="0">
                <a:solidFill>
                  <a:schemeClr val="bg1"/>
                </a:solidFill>
                <a:latin typeface="Lato" panose="020F0502020204030203" pitchFamily="34" charset="77"/>
              </a:rPr>
              <a:t>?</a:t>
            </a:r>
          </a:p>
        </p:txBody>
      </p:sp>
      <p:sp>
        <p:nvSpPr>
          <p:cNvPr id="27" name="Content Placeholder 20">
            <a:extLst>
              <a:ext uri="{FF2B5EF4-FFF2-40B4-BE49-F238E27FC236}">
                <a16:creationId xmlns:a16="http://schemas.microsoft.com/office/drawing/2014/main" id="{610B2465-E24E-4853-B0CD-4C319A6999ED}"/>
              </a:ext>
            </a:extLst>
          </p:cNvPr>
          <p:cNvSpPr>
            <a:spLocks noGrp="1"/>
          </p:cNvSpPr>
          <p:nvPr>
            <p:ph idx="4294967295"/>
          </p:nvPr>
        </p:nvSpPr>
        <p:spPr>
          <a:xfrm>
            <a:off x="392701" y="2114550"/>
            <a:ext cx="2700338" cy="1820466"/>
          </a:xfrm>
        </p:spPr>
        <p:txBody>
          <a:bodyPr>
            <a:noAutofit/>
          </a:bodyPr>
          <a:lstStyle/>
          <a:p>
            <a:r>
              <a:rPr lang="en-US" sz="2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Yes! Data signals indicated focus on </a:t>
            </a:r>
            <a:r>
              <a:rPr lang="en-US" sz="2200" dirty="0">
                <a:solidFill>
                  <a:srgbClr val="76D6FF"/>
                </a:solidFill>
                <a:latin typeface="Lato Light" panose="020F0502020204030203" pitchFamily="34" charset="0"/>
                <a:ea typeface="Lato Light" panose="020F0502020204030203" pitchFamily="34" charset="0"/>
                <a:cs typeface="Lato Light" panose="020F0502020204030203" pitchFamily="34" charset="0"/>
              </a:rPr>
              <a:t>“work activities” </a:t>
            </a:r>
            <a:r>
              <a:rPr lang="en-US" sz="2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over job description.</a:t>
            </a:r>
          </a:p>
        </p:txBody>
      </p:sp>
      <p:pic>
        <p:nvPicPr>
          <p:cNvPr id="5" name="Picture 4">
            <a:extLst>
              <a:ext uri="{FF2B5EF4-FFF2-40B4-BE49-F238E27FC236}">
                <a16:creationId xmlns:a16="http://schemas.microsoft.com/office/drawing/2014/main" id="{759782EA-92FE-5846-9137-7AED53558B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85739" y="531167"/>
            <a:ext cx="5118282" cy="3679697"/>
          </a:xfrm>
          <a:prstGeom prst="rect">
            <a:avLst/>
          </a:prstGeom>
        </p:spPr>
      </p:pic>
    </p:spTree>
    <p:extLst>
      <p:ext uri="{BB962C8B-B14F-4D97-AF65-F5344CB8AC3E}">
        <p14:creationId xmlns:p14="http://schemas.microsoft.com/office/powerpoint/2010/main" val="77659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8DF7D253-F008-FA4F-9953-A97CC65A238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1"/>
          <a:stretch/>
        </p:blipFill>
        <p:spPr>
          <a:xfrm>
            <a:off x="0" y="261124"/>
            <a:ext cx="9144000" cy="4882376"/>
          </a:xfrm>
          <a:prstGeom prst="rect">
            <a:avLst/>
          </a:prstGeom>
        </p:spPr>
      </p:pic>
      <p:pic>
        <p:nvPicPr>
          <p:cNvPr id="8" name="Picture 7">
            <a:extLst>
              <a:ext uri="{FF2B5EF4-FFF2-40B4-BE49-F238E27FC236}">
                <a16:creationId xmlns:a16="http://schemas.microsoft.com/office/drawing/2014/main" id="{F2086C67-DF4F-8E44-B21A-19F7D339DE3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2"/>
            <a:ext cx="9144000" cy="267891"/>
          </a:xfrm>
          <a:prstGeom prst="rect">
            <a:avLst/>
          </a:prstGeom>
        </p:spPr>
      </p:pic>
    </p:spTree>
    <p:extLst>
      <p:ext uri="{BB962C8B-B14F-4D97-AF65-F5344CB8AC3E}">
        <p14:creationId xmlns:p14="http://schemas.microsoft.com/office/powerpoint/2010/main" val="352373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AE2246-0F52-B040-AF0E-157272774576}"/>
              </a:ext>
            </a:extLst>
          </p:cNvPr>
          <p:cNvSpPr/>
          <p:nvPr/>
        </p:nvSpPr>
        <p:spPr>
          <a:xfrm>
            <a:off x="0" y="11430"/>
            <a:ext cx="9144000" cy="5143500"/>
          </a:xfrm>
          <a:prstGeom prst="rect">
            <a:avLst/>
          </a:prstGeom>
          <a:solidFill>
            <a:srgbClr val="031A38">
              <a:alpha val="6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a:extLst>
              <a:ext uri="{FF2B5EF4-FFF2-40B4-BE49-F238E27FC236}">
                <a16:creationId xmlns:a16="http://schemas.microsoft.com/office/drawing/2014/main" id="{9170359E-FC43-1341-9202-34043D9255F3}"/>
              </a:ext>
            </a:extLst>
          </p:cNvPr>
          <p:cNvSpPr txBox="1"/>
          <p:nvPr/>
        </p:nvSpPr>
        <p:spPr>
          <a:xfrm>
            <a:off x="0" y="1677659"/>
            <a:ext cx="9144000" cy="894091"/>
          </a:xfrm>
          <a:prstGeom prst="rect">
            <a:avLst/>
          </a:prstGeom>
          <a:noFill/>
        </p:spPr>
        <p:txBody>
          <a:bodyPr wrap="square" rtlCol="0" anchor="t">
            <a:spAutoFit/>
          </a:bodyPr>
          <a:lstStyle/>
          <a:p>
            <a:pPr algn="ctr">
              <a:lnSpc>
                <a:spcPct val="150000"/>
              </a:lnSpc>
            </a:pPr>
            <a:r>
              <a:rPr lang="en-US" sz="4000" dirty="0">
                <a:solidFill>
                  <a:schemeClr val="bg1"/>
                </a:solidFill>
                <a:latin typeface="Lato" panose="020F0502020204030203" pitchFamily="34" charset="77"/>
                <a:ea typeface="Lato Light" panose="020F0502020204030203" pitchFamily="34" charset="0"/>
                <a:cs typeface="Lato Light" panose="020F0502020204030203" pitchFamily="34" charset="0"/>
              </a:rPr>
              <a:t>Concierge Solutions</a:t>
            </a:r>
          </a:p>
        </p:txBody>
      </p:sp>
      <p:cxnSp>
        <p:nvCxnSpPr>
          <p:cNvPr id="4" name="Straight Connector 3">
            <a:extLst>
              <a:ext uri="{FF2B5EF4-FFF2-40B4-BE49-F238E27FC236}">
                <a16:creationId xmlns:a16="http://schemas.microsoft.com/office/drawing/2014/main" id="{2D369E4D-140A-3247-B9A6-7F9DABCE7354}"/>
              </a:ext>
            </a:extLst>
          </p:cNvPr>
          <p:cNvCxnSpPr/>
          <p:nvPr/>
        </p:nvCxnSpPr>
        <p:spPr>
          <a:xfrm>
            <a:off x="1485900" y="2583180"/>
            <a:ext cx="6172200" cy="0"/>
          </a:xfrm>
          <a:prstGeom prst="line">
            <a:avLst/>
          </a:prstGeom>
          <a:ln>
            <a:solidFill>
              <a:schemeClr val="bg1">
                <a:alpha val="63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E311F89-3C16-954B-A003-55A475743488}"/>
              </a:ext>
            </a:extLst>
          </p:cNvPr>
          <p:cNvSpPr/>
          <p:nvPr/>
        </p:nvSpPr>
        <p:spPr>
          <a:xfrm>
            <a:off x="1" y="2655197"/>
            <a:ext cx="9144000" cy="553998"/>
          </a:xfrm>
          <a:prstGeom prst="rect">
            <a:avLst/>
          </a:prstGeom>
        </p:spPr>
        <p:txBody>
          <a:bodyPr wrap="square">
            <a:spAutoFit/>
          </a:bodyPr>
          <a:lstStyle/>
          <a:p>
            <a:pPr algn="ctr"/>
            <a:r>
              <a:rPr lang="en-US" sz="3000" dirty="0">
                <a:solidFill>
                  <a:srgbClr val="82DAFA"/>
                </a:solidFill>
                <a:latin typeface="Lato Light" panose="020F0502020204030203" pitchFamily="34" charset="0"/>
                <a:ea typeface="Lato Light" panose="020F0502020204030203" pitchFamily="34" charset="0"/>
                <a:cs typeface="Lato Light" panose="020F0502020204030203" pitchFamily="34" charset="0"/>
              </a:rPr>
              <a:t>AI enabling a personal</a:t>
            </a:r>
            <a:r>
              <a:rPr lang="en-US" sz="3000" dirty="0">
                <a:solidFill>
                  <a:srgbClr val="00B0F0"/>
                </a:solidFill>
                <a:latin typeface="Lato Light" panose="020F0502020204030203" pitchFamily="34" charset="0"/>
                <a:ea typeface="Lato Light" panose="020F0502020204030203" pitchFamily="34" charset="0"/>
                <a:cs typeface="Lato Light" panose="020F0502020204030203" pitchFamily="34" charset="0"/>
              </a:rPr>
              <a:t> </a:t>
            </a:r>
            <a:r>
              <a:rPr lang="en-US" sz="3000" dirty="0">
                <a:solidFill>
                  <a:srgbClr val="95E5FF"/>
                </a:solidFill>
                <a:latin typeface="Lato Light" panose="020F0502020204030203" pitchFamily="34" charset="0"/>
                <a:ea typeface="Lato Light" panose="020F0502020204030203" pitchFamily="34" charset="0"/>
                <a:cs typeface="Lato Light" panose="020F0502020204030203" pitchFamily="34" charset="0"/>
              </a:rPr>
              <a:t>experience</a:t>
            </a:r>
            <a:endParaRPr lang="en-US" sz="3000"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961835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DCC3F-CE73-644F-BA91-B31F86F0B6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1599" y="318435"/>
            <a:ext cx="7630428" cy="4506637"/>
          </a:xfrm>
          <a:prstGeom prst="rect">
            <a:avLst/>
          </a:prstGeom>
          <a:ln>
            <a:noFill/>
          </a:ln>
        </p:spPr>
      </p:pic>
      <p:sp>
        <p:nvSpPr>
          <p:cNvPr id="6" name="Rectangle 5">
            <a:extLst>
              <a:ext uri="{FF2B5EF4-FFF2-40B4-BE49-F238E27FC236}">
                <a16:creationId xmlns:a16="http://schemas.microsoft.com/office/drawing/2014/main" id="{873460B3-3B1B-B444-A93D-2DBF3E80B031}"/>
              </a:ext>
            </a:extLst>
          </p:cNvPr>
          <p:cNvSpPr/>
          <p:nvPr/>
        </p:nvSpPr>
        <p:spPr>
          <a:xfrm>
            <a:off x="761601" y="3056024"/>
            <a:ext cx="5458727" cy="155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Rectangle 3">
            <a:extLst>
              <a:ext uri="{FF2B5EF4-FFF2-40B4-BE49-F238E27FC236}">
                <a16:creationId xmlns:a16="http://schemas.microsoft.com/office/drawing/2014/main" id="{50029D91-B756-D14D-9D7D-29DA28413C3F}"/>
              </a:ext>
            </a:extLst>
          </p:cNvPr>
          <p:cNvSpPr/>
          <p:nvPr/>
        </p:nvSpPr>
        <p:spPr>
          <a:xfrm>
            <a:off x="0" y="0"/>
            <a:ext cx="9144000" cy="5143500"/>
          </a:xfrm>
          <a:prstGeom prst="rect">
            <a:avLst/>
          </a:prstGeom>
          <a:solidFill>
            <a:srgbClr val="031A3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18" name="Group 17">
            <a:extLst>
              <a:ext uri="{FF2B5EF4-FFF2-40B4-BE49-F238E27FC236}">
                <a16:creationId xmlns:a16="http://schemas.microsoft.com/office/drawing/2014/main" id="{EFB3D21D-53AD-AB41-8037-DF2B49D9C80C}"/>
              </a:ext>
            </a:extLst>
          </p:cNvPr>
          <p:cNvGrpSpPr>
            <a:grpSpLocks noChangeAspect="1"/>
          </p:cNvGrpSpPr>
          <p:nvPr/>
        </p:nvGrpSpPr>
        <p:grpSpPr>
          <a:xfrm>
            <a:off x="6096000" y="652071"/>
            <a:ext cx="2286000" cy="4172196"/>
            <a:chOff x="7028153" y="471488"/>
            <a:chExt cx="3744622" cy="6386512"/>
          </a:xfrm>
        </p:grpSpPr>
        <p:grpSp>
          <p:nvGrpSpPr>
            <p:cNvPr id="19" name="Group 18">
              <a:extLst>
                <a:ext uri="{FF2B5EF4-FFF2-40B4-BE49-F238E27FC236}">
                  <a16:creationId xmlns:a16="http://schemas.microsoft.com/office/drawing/2014/main" id="{D07C2C8F-7C69-ED4C-BCB7-58D5D3FF5A42}"/>
                </a:ext>
              </a:extLst>
            </p:cNvPr>
            <p:cNvGrpSpPr/>
            <p:nvPr/>
          </p:nvGrpSpPr>
          <p:grpSpPr>
            <a:xfrm>
              <a:off x="7028153" y="471488"/>
              <a:ext cx="3744622" cy="6386512"/>
              <a:chOff x="7028153" y="471488"/>
              <a:chExt cx="2905369" cy="5547598"/>
            </a:xfrm>
          </p:grpSpPr>
          <p:pic>
            <p:nvPicPr>
              <p:cNvPr id="21" name="Picture 20" descr="A screenshot of a computer&#10;&#10;Description automatically generated">
                <a:extLst>
                  <a:ext uri="{FF2B5EF4-FFF2-40B4-BE49-F238E27FC236}">
                    <a16:creationId xmlns:a16="http://schemas.microsoft.com/office/drawing/2014/main" id="{6DC2F4F6-C289-C544-9E4B-87CA5B4DA54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028153" y="471488"/>
                <a:ext cx="2905369" cy="5547598"/>
              </a:xfrm>
              <a:prstGeom prst="rect">
                <a:avLst/>
              </a:prstGeom>
            </p:spPr>
          </p:pic>
          <p:sp>
            <p:nvSpPr>
              <p:cNvPr id="22" name="Rectangle 21">
                <a:extLst>
                  <a:ext uri="{FF2B5EF4-FFF2-40B4-BE49-F238E27FC236}">
                    <a16:creationId xmlns:a16="http://schemas.microsoft.com/office/drawing/2014/main" id="{7A603645-16BE-6F4D-8524-4034BB7F0783}"/>
                  </a:ext>
                </a:extLst>
              </p:cNvPr>
              <p:cNvSpPr/>
              <p:nvPr/>
            </p:nvSpPr>
            <p:spPr>
              <a:xfrm>
                <a:off x="7063406" y="814388"/>
                <a:ext cx="2834863" cy="4872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3" name="Picture 22">
                <a:extLst>
                  <a:ext uri="{FF2B5EF4-FFF2-40B4-BE49-F238E27FC236}">
                    <a16:creationId xmlns:a16="http://schemas.microsoft.com/office/drawing/2014/main" id="{8B1A1250-30C2-8141-95E2-45C83C1E466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88615" y="814387"/>
                <a:ext cx="2472080" cy="3078099"/>
              </a:xfrm>
              <a:prstGeom prst="rect">
                <a:avLst/>
              </a:prstGeom>
              <a:ln>
                <a:noFill/>
              </a:ln>
            </p:spPr>
          </p:pic>
        </p:grpSp>
        <p:pic>
          <p:nvPicPr>
            <p:cNvPr id="20" name="Picture 19">
              <a:extLst>
                <a:ext uri="{FF2B5EF4-FFF2-40B4-BE49-F238E27FC236}">
                  <a16:creationId xmlns:a16="http://schemas.microsoft.com/office/drawing/2014/main" id="{EB2F9429-62BC-7040-927D-148BF67BF3A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106079" y="585482"/>
              <a:ext cx="848217" cy="162120"/>
            </a:xfrm>
            <a:prstGeom prst="rect">
              <a:avLst/>
            </a:prstGeom>
          </p:spPr>
        </p:pic>
      </p:grpSp>
      <p:sp>
        <p:nvSpPr>
          <p:cNvPr id="3" name="Rectangle 2">
            <a:extLst>
              <a:ext uri="{FF2B5EF4-FFF2-40B4-BE49-F238E27FC236}">
                <a16:creationId xmlns:a16="http://schemas.microsoft.com/office/drawing/2014/main" id="{D87B6907-EEE7-D648-AA8D-0D5ECD3A4C20}"/>
              </a:ext>
            </a:extLst>
          </p:cNvPr>
          <p:cNvSpPr/>
          <p:nvPr/>
        </p:nvSpPr>
        <p:spPr>
          <a:xfrm>
            <a:off x="5987016" y="966021"/>
            <a:ext cx="1520617" cy="12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Title 1">
            <a:extLst>
              <a:ext uri="{FF2B5EF4-FFF2-40B4-BE49-F238E27FC236}">
                <a16:creationId xmlns:a16="http://schemas.microsoft.com/office/drawing/2014/main" id="{7E5A5615-642A-F34D-9651-F8CD43F3905A}"/>
              </a:ext>
            </a:extLst>
          </p:cNvPr>
          <p:cNvSpPr txBox="1">
            <a:spLocks/>
          </p:cNvSpPr>
          <p:nvPr/>
        </p:nvSpPr>
        <p:spPr>
          <a:xfrm>
            <a:off x="424365" y="2571750"/>
            <a:ext cx="5181850" cy="1331238"/>
          </a:xfrm>
          <a:prstGeom prst="rect">
            <a:avLst/>
          </a:prstGeom>
        </p:spPr>
        <p:txBody>
          <a:bodyPr vert="horz" lIns="68562" tIns="34281" rIns="68562" bIns="34281" rtlCol="0" anchor="t">
            <a:noAutofit/>
          </a:bodyPr>
          <a:lstStyle>
            <a:lvl1pPr algn="l" defTabSz="914400" rtl="0" eaLnBrk="1" latinLnBrk="0" hangingPunct="1">
              <a:lnSpc>
                <a:spcPct val="90000"/>
              </a:lnSpc>
              <a:spcBef>
                <a:spcPct val="0"/>
              </a:spcBef>
              <a:buNone/>
              <a:defRPr sz="44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stStyle>
          <a:p>
            <a:r>
              <a:rPr lang="en-US" sz="2700" dirty="0"/>
              <a:t>Beeline Knowledge Graph + Outlook </a:t>
            </a:r>
            <a:r>
              <a:rPr lang="en-US" sz="2000" dirty="0"/>
              <a:t>(matching)</a:t>
            </a:r>
            <a:endParaRPr lang="en-US" sz="2000" b="1" dirty="0"/>
          </a:p>
        </p:txBody>
      </p:sp>
    </p:spTree>
    <p:extLst>
      <p:ext uri="{BB962C8B-B14F-4D97-AF65-F5344CB8AC3E}">
        <p14:creationId xmlns:p14="http://schemas.microsoft.com/office/powerpoint/2010/main" val="2359891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DCC3F-CE73-644F-BA91-B31F86F0B6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1599" y="318435"/>
            <a:ext cx="7630428" cy="4506637"/>
          </a:xfrm>
          <a:prstGeom prst="rect">
            <a:avLst/>
          </a:prstGeom>
          <a:ln>
            <a:noFill/>
          </a:ln>
        </p:spPr>
      </p:pic>
      <p:sp>
        <p:nvSpPr>
          <p:cNvPr id="9" name="Rectangle 8">
            <a:extLst>
              <a:ext uri="{FF2B5EF4-FFF2-40B4-BE49-F238E27FC236}">
                <a16:creationId xmlns:a16="http://schemas.microsoft.com/office/drawing/2014/main" id="{389AA328-1397-A240-A3D7-19E17D874DB6}"/>
              </a:ext>
            </a:extLst>
          </p:cNvPr>
          <p:cNvSpPr/>
          <p:nvPr/>
        </p:nvSpPr>
        <p:spPr>
          <a:xfrm>
            <a:off x="771090" y="2861179"/>
            <a:ext cx="5458727" cy="1771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757A7EB6-5BF8-CB43-A45D-38F4D87D4603}"/>
              </a:ext>
            </a:extLst>
          </p:cNvPr>
          <p:cNvSpPr/>
          <p:nvPr/>
        </p:nvSpPr>
        <p:spPr>
          <a:xfrm>
            <a:off x="999689" y="2032622"/>
            <a:ext cx="2657913" cy="33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Rectangle 3">
            <a:extLst>
              <a:ext uri="{FF2B5EF4-FFF2-40B4-BE49-F238E27FC236}">
                <a16:creationId xmlns:a16="http://schemas.microsoft.com/office/drawing/2014/main" id="{50029D91-B756-D14D-9D7D-29DA28413C3F}"/>
              </a:ext>
            </a:extLst>
          </p:cNvPr>
          <p:cNvSpPr/>
          <p:nvPr/>
        </p:nvSpPr>
        <p:spPr>
          <a:xfrm>
            <a:off x="4813" y="0"/>
            <a:ext cx="9139187" cy="5143500"/>
          </a:xfrm>
          <a:prstGeom prst="rect">
            <a:avLst/>
          </a:prstGeom>
          <a:solidFill>
            <a:srgbClr val="031A3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a:extLst>
              <a:ext uri="{FF2B5EF4-FFF2-40B4-BE49-F238E27FC236}">
                <a16:creationId xmlns:a16="http://schemas.microsoft.com/office/drawing/2014/main" id="{B7BCA329-FCD1-6843-81A6-9FA369FBF46C}"/>
              </a:ext>
            </a:extLst>
          </p:cNvPr>
          <p:cNvSpPr/>
          <p:nvPr/>
        </p:nvSpPr>
        <p:spPr>
          <a:xfrm>
            <a:off x="5029200" y="4514179"/>
            <a:ext cx="991762" cy="267371"/>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Lato" panose="020F0502020204030203" pitchFamily="34" charset="77"/>
              </a:rPr>
              <a:t>NLP / Bot</a:t>
            </a:r>
          </a:p>
        </p:txBody>
      </p:sp>
      <p:grpSp>
        <p:nvGrpSpPr>
          <p:cNvPr id="3" name="Group 2">
            <a:extLst>
              <a:ext uri="{FF2B5EF4-FFF2-40B4-BE49-F238E27FC236}">
                <a16:creationId xmlns:a16="http://schemas.microsoft.com/office/drawing/2014/main" id="{DCB23B41-015C-914A-928F-1949892733B6}"/>
              </a:ext>
            </a:extLst>
          </p:cNvPr>
          <p:cNvGrpSpPr/>
          <p:nvPr/>
        </p:nvGrpSpPr>
        <p:grpSpPr>
          <a:xfrm>
            <a:off x="6096000" y="666750"/>
            <a:ext cx="2286000" cy="4160699"/>
            <a:chOff x="8284000" y="916181"/>
            <a:chExt cx="2905369" cy="5547598"/>
          </a:xfrm>
        </p:grpSpPr>
        <p:pic>
          <p:nvPicPr>
            <p:cNvPr id="5" name="Picture 4" descr="A screenshot of a computer&#10;&#10;Description automatically generated">
              <a:extLst>
                <a:ext uri="{FF2B5EF4-FFF2-40B4-BE49-F238E27FC236}">
                  <a16:creationId xmlns:a16="http://schemas.microsoft.com/office/drawing/2014/main" id="{87C24D19-3EA1-DB46-A0D6-AF5A9F2989C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284000" y="916181"/>
              <a:ext cx="2905369" cy="5547598"/>
            </a:xfrm>
            <a:prstGeom prst="rect">
              <a:avLst/>
            </a:prstGeom>
          </p:spPr>
        </p:pic>
        <p:pic>
          <p:nvPicPr>
            <p:cNvPr id="7" name="Picture 6">
              <a:extLst>
                <a:ext uri="{FF2B5EF4-FFF2-40B4-BE49-F238E27FC236}">
                  <a16:creationId xmlns:a16="http://schemas.microsoft.com/office/drawing/2014/main" id="{DEC66F4F-0C84-8E49-87E8-6C851BF88D3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06419" y="973666"/>
              <a:ext cx="609600" cy="116513"/>
            </a:xfrm>
            <a:prstGeom prst="rect">
              <a:avLst/>
            </a:prstGeom>
          </p:spPr>
        </p:pic>
      </p:grpSp>
      <p:sp>
        <p:nvSpPr>
          <p:cNvPr id="12" name="Title 1">
            <a:extLst>
              <a:ext uri="{FF2B5EF4-FFF2-40B4-BE49-F238E27FC236}">
                <a16:creationId xmlns:a16="http://schemas.microsoft.com/office/drawing/2014/main" id="{504A282F-9081-2646-8A2B-882FD33B1109}"/>
              </a:ext>
            </a:extLst>
          </p:cNvPr>
          <p:cNvSpPr txBox="1">
            <a:spLocks/>
          </p:cNvSpPr>
          <p:nvPr/>
        </p:nvSpPr>
        <p:spPr>
          <a:xfrm>
            <a:off x="415928" y="2571751"/>
            <a:ext cx="4256089" cy="1125139"/>
          </a:xfrm>
          <a:prstGeom prst="rect">
            <a:avLst/>
          </a:prstGeom>
        </p:spPr>
        <p:txBody>
          <a:bodyPr vert="horz" lIns="68562" tIns="34281" rIns="68562" bIns="34281" rtlCol="0" anchor="t">
            <a:noAutofit/>
          </a:bodyPr>
          <a:lstStyle>
            <a:lvl1pPr algn="l" defTabSz="914400" rtl="0" eaLnBrk="1" latinLnBrk="0" hangingPunct="1">
              <a:lnSpc>
                <a:spcPct val="90000"/>
              </a:lnSpc>
              <a:spcBef>
                <a:spcPct val="0"/>
              </a:spcBef>
              <a:buNone/>
              <a:defRPr sz="44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stStyle>
          <a:p>
            <a:r>
              <a:rPr lang="en-US" sz="2700" dirty="0"/>
              <a:t>Beeline Bot &amp; Outlook Plugin </a:t>
            </a:r>
            <a:r>
              <a:rPr lang="en-US" sz="2000" dirty="0"/>
              <a:t>(create position)</a:t>
            </a:r>
            <a:endParaRPr lang="en-US" sz="2000" b="1" dirty="0"/>
          </a:p>
        </p:txBody>
      </p:sp>
    </p:spTree>
    <p:extLst>
      <p:ext uri="{BB962C8B-B14F-4D97-AF65-F5344CB8AC3E}">
        <p14:creationId xmlns:p14="http://schemas.microsoft.com/office/powerpoint/2010/main" val="66753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7E8C2D-C653-7149-B997-13DD55D0CB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5152" y="158987"/>
            <a:ext cx="7749587" cy="4630899"/>
          </a:xfrm>
          <a:prstGeom prst="rect">
            <a:avLst/>
          </a:prstGeom>
          <a:ln>
            <a:noFill/>
          </a:ln>
        </p:spPr>
      </p:pic>
      <p:sp>
        <p:nvSpPr>
          <p:cNvPr id="5" name="Rectangle 4">
            <a:extLst>
              <a:ext uri="{FF2B5EF4-FFF2-40B4-BE49-F238E27FC236}">
                <a16:creationId xmlns:a16="http://schemas.microsoft.com/office/drawing/2014/main" id="{78391078-3465-1247-866F-C1A2D9949EF7}"/>
              </a:ext>
            </a:extLst>
          </p:cNvPr>
          <p:cNvSpPr/>
          <p:nvPr/>
        </p:nvSpPr>
        <p:spPr>
          <a:xfrm>
            <a:off x="0" y="6796"/>
            <a:ext cx="9144000" cy="5136704"/>
          </a:xfrm>
          <a:prstGeom prst="rect">
            <a:avLst/>
          </a:prstGeom>
          <a:solidFill>
            <a:srgbClr val="031A3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9" name="Group 8">
            <a:extLst>
              <a:ext uri="{FF2B5EF4-FFF2-40B4-BE49-F238E27FC236}">
                <a16:creationId xmlns:a16="http://schemas.microsoft.com/office/drawing/2014/main" id="{88B753F6-4A3B-DE41-BFFE-438A382EB624}"/>
              </a:ext>
            </a:extLst>
          </p:cNvPr>
          <p:cNvGrpSpPr/>
          <p:nvPr/>
        </p:nvGrpSpPr>
        <p:grpSpPr>
          <a:xfrm>
            <a:off x="5566272" y="353619"/>
            <a:ext cx="2808467" cy="4436266"/>
            <a:chOff x="7028151" y="471489"/>
            <a:chExt cx="3744623" cy="5915021"/>
          </a:xfrm>
        </p:grpSpPr>
        <p:grpSp>
          <p:nvGrpSpPr>
            <p:cNvPr id="2" name="Group 1">
              <a:extLst>
                <a:ext uri="{FF2B5EF4-FFF2-40B4-BE49-F238E27FC236}">
                  <a16:creationId xmlns:a16="http://schemas.microsoft.com/office/drawing/2014/main" id="{6FCAED50-74B0-FF41-9DBA-E3043F33D82B}"/>
                </a:ext>
              </a:extLst>
            </p:cNvPr>
            <p:cNvGrpSpPr/>
            <p:nvPr/>
          </p:nvGrpSpPr>
          <p:grpSpPr>
            <a:xfrm>
              <a:off x="7028151" y="471489"/>
              <a:ext cx="3744623" cy="5915021"/>
              <a:chOff x="7028152" y="471489"/>
              <a:chExt cx="2905370" cy="5138040"/>
            </a:xfrm>
          </p:grpSpPr>
          <p:pic>
            <p:nvPicPr>
              <p:cNvPr id="6" name="Picture 5" descr="A screenshot of a computer&#10;&#10;Description automatically generated">
                <a:extLst>
                  <a:ext uri="{FF2B5EF4-FFF2-40B4-BE49-F238E27FC236}">
                    <a16:creationId xmlns:a16="http://schemas.microsoft.com/office/drawing/2014/main" id="{8CC841C4-77AF-BA4B-9145-E8DC8E841EC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028153" y="471489"/>
                <a:ext cx="2905369" cy="4795143"/>
              </a:xfrm>
              <a:prstGeom prst="rect">
                <a:avLst/>
              </a:prstGeom>
            </p:spPr>
          </p:pic>
          <p:sp>
            <p:nvSpPr>
              <p:cNvPr id="7" name="Rectangle 6">
                <a:extLst>
                  <a:ext uri="{FF2B5EF4-FFF2-40B4-BE49-F238E27FC236}">
                    <a16:creationId xmlns:a16="http://schemas.microsoft.com/office/drawing/2014/main" id="{3013AE3E-09F5-A242-BB83-2251EAABD0A2}"/>
                  </a:ext>
                </a:extLst>
              </p:cNvPr>
              <p:cNvSpPr/>
              <p:nvPr/>
            </p:nvSpPr>
            <p:spPr>
              <a:xfrm>
                <a:off x="7028152" y="814388"/>
                <a:ext cx="2905368" cy="479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4" name="Picture 3">
                <a:extLst>
                  <a:ext uri="{FF2B5EF4-FFF2-40B4-BE49-F238E27FC236}">
                    <a16:creationId xmlns:a16="http://schemas.microsoft.com/office/drawing/2014/main" id="{F86A9C79-46B5-D142-A95A-DCA0F6B34ED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88615" y="814387"/>
                <a:ext cx="2472080" cy="3078099"/>
              </a:xfrm>
              <a:prstGeom prst="rect">
                <a:avLst/>
              </a:prstGeom>
              <a:ln>
                <a:noFill/>
              </a:ln>
            </p:spPr>
          </p:pic>
        </p:grpSp>
        <p:pic>
          <p:nvPicPr>
            <p:cNvPr id="8" name="Picture 7">
              <a:extLst>
                <a:ext uri="{FF2B5EF4-FFF2-40B4-BE49-F238E27FC236}">
                  <a16:creationId xmlns:a16="http://schemas.microsoft.com/office/drawing/2014/main" id="{5F76468D-A7CB-F646-8B3A-40E7B66C903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106079" y="585482"/>
              <a:ext cx="848217" cy="162120"/>
            </a:xfrm>
            <a:prstGeom prst="rect">
              <a:avLst/>
            </a:prstGeom>
          </p:spPr>
        </p:pic>
      </p:grpSp>
      <p:sp>
        <p:nvSpPr>
          <p:cNvPr id="11" name="Title 1">
            <a:extLst>
              <a:ext uri="{FF2B5EF4-FFF2-40B4-BE49-F238E27FC236}">
                <a16:creationId xmlns:a16="http://schemas.microsoft.com/office/drawing/2014/main" id="{95AB9AA0-2A00-2B4B-80FB-2F29DC74EEF2}"/>
              </a:ext>
            </a:extLst>
          </p:cNvPr>
          <p:cNvSpPr txBox="1">
            <a:spLocks/>
          </p:cNvSpPr>
          <p:nvPr/>
        </p:nvSpPr>
        <p:spPr>
          <a:xfrm>
            <a:off x="411763" y="2560118"/>
            <a:ext cx="4131662" cy="1408763"/>
          </a:xfrm>
          <a:prstGeom prst="rect">
            <a:avLst/>
          </a:prstGeom>
        </p:spPr>
        <p:txBody>
          <a:bodyPr vert="horz" lIns="68562" tIns="34281" rIns="68562" bIns="34281" rtlCol="0" anchor="t">
            <a:noAutofit/>
          </a:bodyPr>
          <a:lstStyle>
            <a:lvl1pPr algn="l" defTabSz="914400" rtl="0" eaLnBrk="1" latinLnBrk="0" hangingPunct="1">
              <a:lnSpc>
                <a:spcPct val="90000"/>
              </a:lnSpc>
              <a:spcBef>
                <a:spcPct val="0"/>
              </a:spcBef>
              <a:buNone/>
              <a:defRPr sz="44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stStyle>
          <a:p>
            <a:r>
              <a:rPr lang="en-US" sz="2700" dirty="0"/>
              <a:t>Beeline Knowledge Graph + Browser plugin for</a:t>
            </a:r>
          </a:p>
          <a:p>
            <a:r>
              <a:rPr lang="en-US" sz="2700" dirty="0"/>
              <a:t>LinkedIn</a:t>
            </a:r>
            <a:endParaRPr lang="en-US" sz="2700" b="1" dirty="0"/>
          </a:p>
        </p:txBody>
      </p:sp>
    </p:spTree>
    <p:extLst>
      <p:ext uri="{BB962C8B-B14F-4D97-AF65-F5344CB8AC3E}">
        <p14:creationId xmlns:p14="http://schemas.microsoft.com/office/powerpoint/2010/main" val="102828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4536A"/>
                </a:solidFill>
                <a:latin typeface="Calibri"/>
                <a:cs typeface="Calibri"/>
              </a:rPr>
              <a:t>SIA | </a:t>
            </a:r>
            <a:r>
              <a:rPr sz="1200" b="1" spc="-5" dirty="0">
                <a:solidFill>
                  <a:srgbClr val="44536A"/>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718819" y="1085469"/>
            <a:ext cx="7343775" cy="1925320"/>
          </a:xfrm>
          <a:prstGeom prst="rect">
            <a:avLst/>
          </a:prstGeom>
        </p:spPr>
        <p:txBody>
          <a:bodyPr vert="horz" wrap="square" lIns="0" tIns="7620" rIns="0" bIns="0" rtlCol="0">
            <a:spAutoFit/>
          </a:bodyPr>
          <a:lstStyle/>
          <a:p>
            <a:pPr marL="241300" marR="5080" indent="-228600">
              <a:lnSpc>
                <a:spcPct val="101699"/>
              </a:lnSpc>
              <a:spcBef>
                <a:spcPts val="60"/>
              </a:spcBef>
              <a:buClr>
                <a:srgbClr val="ED2D23"/>
              </a:buClr>
              <a:buSzPct val="88888"/>
              <a:buFont typeface="Arial"/>
              <a:buChar char="▪"/>
              <a:tabLst>
                <a:tab pos="241300" algn="l"/>
                <a:tab pos="241935" algn="l"/>
              </a:tabLst>
            </a:pPr>
            <a:r>
              <a:rPr sz="1800" b="1" spc="-10" dirty="0">
                <a:latin typeface="Calibri"/>
                <a:cs typeface="Calibri"/>
              </a:rPr>
              <a:t>Listen </a:t>
            </a:r>
            <a:r>
              <a:rPr sz="1800" b="1" spc="-5" dirty="0">
                <a:latin typeface="Calibri"/>
                <a:cs typeface="Calibri"/>
              </a:rPr>
              <a:t>through your computer </a:t>
            </a:r>
            <a:r>
              <a:rPr sz="1800" spc="-5" dirty="0">
                <a:latin typeface="Calibri"/>
                <a:cs typeface="Calibri"/>
              </a:rPr>
              <a:t>by turning on </a:t>
            </a:r>
            <a:r>
              <a:rPr sz="1800" spc="-10" dirty="0">
                <a:latin typeface="Calibri"/>
                <a:cs typeface="Calibri"/>
              </a:rPr>
              <a:t>your </a:t>
            </a:r>
            <a:r>
              <a:rPr sz="1800" spc="-15" dirty="0">
                <a:latin typeface="Calibri"/>
                <a:cs typeface="Calibri"/>
              </a:rPr>
              <a:t>speakers </a:t>
            </a:r>
            <a:r>
              <a:rPr sz="1800" spc="-10" dirty="0">
                <a:latin typeface="Calibri"/>
                <a:cs typeface="Calibri"/>
              </a:rPr>
              <a:t>after you </a:t>
            </a:r>
            <a:r>
              <a:rPr sz="1800" spc="-5" dirty="0">
                <a:latin typeface="Calibri"/>
                <a:cs typeface="Calibri"/>
              </a:rPr>
              <a:t>log </a:t>
            </a:r>
            <a:r>
              <a:rPr sz="1800" spc="-10" dirty="0">
                <a:latin typeface="Calibri"/>
                <a:cs typeface="Calibri"/>
              </a:rPr>
              <a:t>into  </a:t>
            </a:r>
            <a:r>
              <a:rPr sz="1800" dirty="0">
                <a:latin typeface="Calibri"/>
                <a:cs typeface="Calibri"/>
              </a:rPr>
              <a:t>the </a:t>
            </a:r>
            <a:r>
              <a:rPr sz="1800" spc="-5" dirty="0">
                <a:latin typeface="Calibri"/>
                <a:cs typeface="Calibri"/>
              </a:rPr>
              <a:t>event. Sound will be </a:t>
            </a:r>
            <a:r>
              <a:rPr sz="1800" spc="-10" dirty="0">
                <a:latin typeface="Calibri"/>
                <a:cs typeface="Calibri"/>
              </a:rPr>
              <a:t>coming through </a:t>
            </a:r>
            <a:r>
              <a:rPr sz="1800" dirty="0">
                <a:latin typeface="Calibri"/>
                <a:cs typeface="Calibri"/>
              </a:rPr>
              <a:t>the audio </a:t>
            </a:r>
            <a:r>
              <a:rPr sz="1800" spc="-10" dirty="0">
                <a:latin typeface="Calibri"/>
                <a:cs typeface="Calibri"/>
              </a:rPr>
              <a:t>icon (below</a:t>
            </a:r>
            <a:r>
              <a:rPr sz="1800" spc="150" dirty="0">
                <a:latin typeface="Calibri"/>
                <a:cs typeface="Calibri"/>
              </a:rPr>
              <a:t> </a:t>
            </a:r>
            <a:r>
              <a:rPr sz="1800" spc="-10" dirty="0">
                <a:latin typeface="Calibri"/>
                <a:cs typeface="Calibri"/>
              </a:rPr>
              <a:t>left).</a:t>
            </a:r>
            <a:endParaRPr sz="1800">
              <a:latin typeface="Calibri"/>
              <a:cs typeface="Calibri"/>
            </a:endParaRPr>
          </a:p>
          <a:p>
            <a:pPr marL="241300" indent="-228600">
              <a:lnSpc>
                <a:spcPct val="100000"/>
              </a:lnSpc>
              <a:spcBef>
                <a:spcPts val="640"/>
              </a:spcBef>
              <a:buClr>
                <a:srgbClr val="ED2D23"/>
              </a:buClr>
              <a:buSzPct val="88888"/>
              <a:buFont typeface="Arial"/>
              <a:buChar char="▪"/>
              <a:tabLst>
                <a:tab pos="241300" algn="l"/>
                <a:tab pos="241935" algn="l"/>
              </a:tabLst>
            </a:pPr>
            <a:r>
              <a:rPr sz="1800" b="1" spc="-5" dirty="0">
                <a:latin typeface="Calibri"/>
                <a:cs typeface="Calibri"/>
              </a:rPr>
              <a:t>DO </a:t>
            </a:r>
            <a:r>
              <a:rPr sz="1800" b="1" spc="-15" dirty="0">
                <a:latin typeface="Calibri"/>
                <a:cs typeface="Calibri"/>
              </a:rPr>
              <a:t>NOT </a:t>
            </a:r>
            <a:r>
              <a:rPr sz="1800" spc="-5" dirty="0">
                <a:latin typeface="Calibri"/>
                <a:cs typeface="Calibri"/>
              </a:rPr>
              <a:t>close this </a:t>
            </a:r>
            <a:r>
              <a:rPr sz="1800" dirty="0">
                <a:latin typeface="Calibri"/>
                <a:cs typeface="Calibri"/>
              </a:rPr>
              <a:t>audio </a:t>
            </a:r>
            <a:r>
              <a:rPr sz="1800" spc="-10" dirty="0">
                <a:latin typeface="Calibri"/>
                <a:cs typeface="Calibri"/>
              </a:rPr>
              <a:t>broadcast</a:t>
            </a:r>
            <a:r>
              <a:rPr sz="1800" spc="30" dirty="0">
                <a:latin typeface="Calibri"/>
                <a:cs typeface="Calibri"/>
              </a:rPr>
              <a:t> </a:t>
            </a:r>
            <a:r>
              <a:rPr sz="1800" spc="-15" dirty="0">
                <a:latin typeface="Calibri"/>
                <a:cs typeface="Calibri"/>
              </a:rPr>
              <a:t>box.</a:t>
            </a:r>
            <a:endParaRPr sz="1800">
              <a:latin typeface="Calibri"/>
              <a:cs typeface="Calibri"/>
            </a:endParaRPr>
          </a:p>
          <a:p>
            <a:pPr marL="241300" indent="-228600">
              <a:lnSpc>
                <a:spcPct val="100000"/>
              </a:lnSpc>
              <a:spcBef>
                <a:spcPts val="650"/>
              </a:spcBef>
              <a:buClr>
                <a:srgbClr val="ED2D23"/>
              </a:buClr>
              <a:buSzPct val="88888"/>
              <a:buFont typeface="Arial"/>
              <a:buChar char="▪"/>
              <a:tabLst>
                <a:tab pos="241300" algn="l"/>
                <a:tab pos="241935" algn="l"/>
              </a:tabLst>
            </a:pPr>
            <a:r>
              <a:rPr sz="1800" dirty="0">
                <a:latin typeface="Calibri"/>
                <a:cs typeface="Calibri"/>
              </a:rPr>
              <a:t>Use the </a:t>
            </a:r>
            <a:r>
              <a:rPr sz="1800" b="1" dirty="0">
                <a:latin typeface="Calibri"/>
                <a:cs typeface="Calibri"/>
              </a:rPr>
              <a:t>sound bar </a:t>
            </a:r>
            <a:r>
              <a:rPr sz="1800" spc="-5" dirty="0">
                <a:latin typeface="Calibri"/>
                <a:cs typeface="Calibri"/>
              </a:rPr>
              <a:t>on </a:t>
            </a:r>
            <a:r>
              <a:rPr sz="1800" dirty="0">
                <a:latin typeface="Calibri"/>
                <a:cs typeface="Calibri"/>
              </a:rPr>
              <a:t>the audio </a:t>
            </a:r>
            <a:r>
              <a:rPr sz="1800" spc="-10" dirty="0">
                <a:latin typeface="Calibri"/>
                <a:cs typeface="Calibri"/>
              </a:rPr>
              <a:t>broadcast </a:t>
            </a:r>
            <a:r>
              <a:rPr sz="1800" spc="-15" dirty="0">
                <a:latin typeface="Calibri"/>
                <a:cs typeface="Calibri"/>
              </a:rPr>
              <a:t>box </a:t>
            </a:r>
            <a:r>
              <a:rPr sz="1800" spc="-10" dirty="0">
                <a:latin typeface="Calibri"/>
                <a:cs typeface="Calibri"/>
              </a:rPr>
              <a:t>to </a:t>
            </a:r>
            <a:r>
              <a:rPr sz="1800" b="1" spc="-5" dirty="0">
                <a:latin typeface="Calibri"/>
                <a:cs typeface="Calibri"/>
              </a:rPr>
              <a:t>adjust </a:t>
            </a:r>
            <a:r>
              <a:rPr sz="1800" b="1" dirty="0">
                <a:latin typeface="Calibri"/>
                <a:cs typeface="Calibri"/>
              </a:rPr>
              <a:t>the</a:t>
            </a:r>
            <a:r>
              <a:rPr sz="1800" b="1" spc="-15" dirty="0">
                <a:latin typeface="Calibri"/>
                <a:cs typeface="Calibri"/>
              </a:rPr>
              <a:t> </a:t>
            </a:r>
            <a:r>
              <a:rPr sz="1800" b="1" spc="-5" dirty="0">
                <a:latin typeface="Calibri"/>
                <a:cs typeface="Calibri"/>
              </a:rPr>
              <a:t>volume</a:t>
            </a:r>
            <a:r>
              <a:rPr sz="1800" spc="-5" dirty="0">
                <a:latin typeface="Calibri"/>
                <a:cs typeface="Calibri"/>
              </a:rPr>
              <a:t>.</a:t>
            </a:r>
            <a:endParaRPr sz="1800">
              <a:latin typeface="Calibri"/>
              <a:cs typeface="Calibri"/>
            </a:endParaRPr>
          </a:p>
          <a:p>
            <a:pPr marL="241300" indent="-228600">
              <a:lnSpc>
                <a:spcPct val="100000"/>
              </a:lnSpc>
              <a:spcBef>
                <a:spcPts val="635"/>
              </a:spcBef>
              <a:buClr>
                <a:srgbClr val="ED2D23"/>
              </a:buClr>
              <a:buSzPct val="88888"/>
              <a:buFont typeface="Arial"/>
              <a:buChar char="▪"/>
              <a:tabLst>
                <a:tab pos="241300" algn="l"/>
                <a:tab pos="241935" algn="l"/>
              </a:tabLst>
            </a:pPr>
            <a:r>
              <a:rPr sz="1800" b="1" dirty="0">
                <a:latin typeface="Calibri"/>
                <a:cs typeface="Calibri"/>
              </a:rPr>
              <a:t>Need </a:t>
            </a:r>
            <a:r>
              <a:rPr sz="1800" b="1" spc="-5" dirty="0">
                <a:latin typeface="Calibri"/>
                <a:cs typeface="Calibri"/>
              </a:rPr>
              <a:t>assistance</a:t>
            </a:r>
            <a:r>
              <a:rPr sz="1800" spc="-5" dirty="0">
                <a:latin typeface="Calibri"/>
                <a:cs typeface="Calibri"/>
              </a:rPr>
              <a:t>? Please let us know in</a:t>
            </a:r>
            <a:r>
              <a:rPr sz="1800" spc="-15" dirty="0">
                <a:latin typeface="Calibri"/>
                <a:cs typeface="Calibri"/>
              </a:rPr>
              <a:t> </a:t>
            </a:r>
            <a:r>
              <a:rPr sz="1800" dirty="0">
                <a:latin typeface="Calibri"/>
                <a:cs typeface="Calibri"/>
              </a:rPr>
              <a:t>the</a:t>
            </a:r>
            <a:endParaRPr sz="1800">
              <a:latin typeface="Calibri"/>
              <a:cs typeface="Calibri"/>
            </a:endParaRPr>
          </a:p>
          <a:p>
            <a:pPr marL="241300">
              <a:lnSpc>
                <a:spcPct val="100000"/>
              </a:lnSpc>
              <a:spcBef>
                <a:spcPts val="35"/>
              </a:spcBef>
            </a:pPr>
            <a:r>
              <a:rPr sz="1800" spc="-5" dirty="0">
                <a:latin typeface="Calibri"/>
                <a:cs typeface="Calibri"/>
              </a:rPr>
              <a:t>Q&amp;A section.</a:t>
            </a:r>
            <a:endParaRPr sz="1800">
              <a:latin typeface="Calibri"/>
              <a:cs typeface="Calibri"/>
            </a:endParaRPr>
          </a:p>
        </p:txBody>
      </p:sp>
      <p:sp>
        <p:nvSpPr>
          <p:cNvPr id="7" name="object 7"/>
          <p:cNvSpPr txBox="1">
            <a:spLocks noGrp="1"/>
          </p:cNvSpPr>
          <p:nvPr>
            <p:ph type="title"/>
          </p:nvPr>
        </p:nvSpPr>
        <p:spPr>
          <a:xfrm>
            <a:off x="444500" y="414274"/>
            <a:ext cx="1028065" cy="513715"/>
          </a:xfrm>
          <a:prstGeom prst="rect">
            <a:avLst/>
          </a:prstGeom>
        </p:spPr>
        <p:txBody>
          <a:bodyPr vert="horz" wrap="square" lIns="0" tIns="13335" rIns="0" bIns="0" rtlCol="0">
            <a:spAutoFit/>
          </a:bodyPr>
          <a:lstStyle/>
          <a:p>
            <a:pPr marL="12700">
              <a:lnSpc>
                <a:spcPct val="100000"/>
              </a:lnSpc>
              <a:spcBef>
                <a:spcPts val="105"/>
              </a:spcBef>
            </a:pPr>
            <a:r>
              <a:rPr sz="3200" dirty="0"/>
              <a:t>Audio</a:t>
            </a:r>
            <a:endParaRPr sz="3200"/>
          </a:p>
        </p:txBody>
      </p:sp>
      <p:sp>
        <p:nvSpPr>
          <p:cNvPr id="8" name="object 8"/>
          <p:cNvSpPr/>
          <p:nvPr/>
        </p:nvSpPr>
        <p:spPr>
          <a:xfrm>
            <a:off x="2101595" y="3390900"/>
            <a:ext cx="4940808" cy="67513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E91DA-9F05-5840-A39B-D9EAEB216F95}"/>
              </a:ext>
            </a:extLst>
          </p:cNvPr>
          <p:cNvPicPr>
            <a:picLocks noChangeAspect="1"/>
          </p:cNvPicPr>
          <p:nvPr/>
        </p:nvPicPr>
        <p:blipFill rotWithShape="1">
          <a:blip r:embed="rId3"/>
          <a:srcRect b="66063"/>
          <a:stretch/>
        </p:blipFill>
        <p:spPr>
          <a:xfrm>
            <a:off x="0" y="0"/>
            <a:ext cx="9144000" cy="5143500"/>
          </a:xfrm>
          <a:prstGeom prst="rect">
            <a:avLst/>
          </a:prstGeom>
        </p:spPr>
      </p:pic>
    </p:spTree>
    <p:extLst>
      <p:ext uri="{BB962C8B-B14F-4D97-AF65-F5344CB8AC3E}">
        <p14:creationId xmlns:p14="http://schemas.microsoft.com/office/powerpoint/2010/main" val="2885366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E91DA-9F05-5840-A39B-D9EAEB216F95}"/>
              </a:ext>
            </a:extLst>
          </p:cNvPr>
          <p:cNvPicPr>
            <a:picLocks noChangeAspect="1"/>
          </p:cNvPicPr>
          <p:nvPr/>
        </p:nvPicPr>
        <p:blipFill rotWithShape="1">
          <a:blip r:embed="rId3"/>
          <a:srcRect b="66063"/>
          <a:stretch/>
        </p:blipFill>
        <p:spPr>
          <a:xfrm>
            <a:off x="0" y="0"/>
            <a:ext cx="9144000" cy="5143500"/>
          </a:xfrm>
          <a:prstGeom prst="rect">
            <a:avLst/>
          </a:prstGeom>
        </p:spPr>
      </p:pic>
      <p:grpSp>
        <p:nvGrpSpPr>
          <p:cNvPr id="2" name="Group 1">
            <a:extLst>
              <a:ext uri="{FF2B5EF4-FFF2-40B4-BE49-F238E27FC236}">
                <a16:creationId xmlns:a16="http://schemas.microsoft.com/office/drawing/2014/main" id="{EF5F3530-D9B7-534D-8BC0-36558B60DFD4}"/>
              </a:ext>
            </a:extLst>
          </p:cNvPr>
          <p:cNvGrpSpPr/>
          <p:nvPr/>
        </p:nvGrpSpPr>
        <p:grpSpPr>
          <a:xfrm>
            <a:off x="3169736" y="2728146"/>
            <a:ext cx="2291575" cy="990787"/>
            <a:chOff x="3169736" y="2728146"/>
            <a:chExt cx="2291575" cy="990787"/>
          </a:xfrm>
        </p:grpSpPr>
        <p:sp>
          <p:nvSpPr>
            <p:cNvPr id="11" name="Rectangle 10">
              <a:extLst>
                <a:ext uri="{FF2B5EF4-FFF2-40B4-BE49-F238E27FC236}">
                  <a16:creationId xmlns:a16="http://schemas.microsoft.com/office/drawing/2014/main" id="{93B517D8-8C10-BA42-8EE4-297DEA6738F2}"/>
                </a:ext>
              </a:extLst>
            </p:cNvPr>
            <p:cNvSpPr/>
            <p:nvPr/>
          </p:nvSpPr>
          <p:spPr>
            <a:xfrm>
              <a:off x="3169736" y="2999678"/>
              <a:ext cx="2291575" cy="719255"/>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356EBB37-B7B8-DB46-95F3-8005B34D2640}"/>
                </a:ext>
              </a:extLst>
            </p:cNvPr>
            <p:cNvSpPr/>
            <p:nvPr/>
          </p:nvSpPr>
          <p:spPr>
            <a:xfrm>
              <a:off x="3429000" y="2728146"/>
              <a:ext cx="1839951" cy="274320"/>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Extraction AI</a:t>
              </a:r>
            </a:p>
          </p:txBody>
        </p:sp>
      </p:grpSp>
      <p:grpSp>
        <p:nvGrpSpPr>
          <p:cNvPr id="19" name="Group 18">
            <a:extLst>
              <a:ext uri="{FF2B5EF4-FFF2-40B4-BE49-F238E27FC236}">
                <a16:creationId xmlns:a16="http://schemas.microsoft.com/office/drawing/2014/main" id="{F7D9FF94-4BD9-144A-9014-B8630004CAEA}"/>
              </a:ext>
            </a:extLst>
          </p:cNvPr>
          <p:cNvGrpSpPr/>
          <p:nvPr/>
        </p:nvGrpSpPr>
        <p:grpSpPr>
          <a:xfrm>
            <a:off x="1647593" y="1505416"/>
            <a:ext cx="5653668" cy="1488687"/>
            <a:chOff x="2196790" y="2007220"/>
            <a:chExt cx="7538224" cy="1984916"/>
          </a:xfrm>
        </p:grpSpPr>
        <p:sp>
          <p:nvSpPr>
            <p:cNvPr id="20" name="Rectangle 19">
              <a:extLst>
                <a:ext uri="{FF2B5EF4-FFF2-40B4-BE49-F238E27FC236}">
                  <a16:creationId xmlns:a16="http://schemas.microsoft.com/office/drawing/2014/main" id="{EFA2256B-62AE-7046-BE51-07C1DB8E7FB0}"/>
                </a:ext>
              </a:extLst>
            </p:cNvPr>
            <p:cNvSpPr/>
            <p:nvPr/>
          </p:nvSpPr>
          <p:spPr>
            <a:xfrm>
              <a:off x="2196790" y="2386361"/>
              <a:ext cx="7538224" cy="1605775"/>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0E157EBA-2984-7D4B-ABBA-F5549DF88808}"/>
                </a:ext>
              </a:extLst>
            </p:cNvPr>
            <p:cNvSpPr/>
            <p:nvPr/>
          </p:nvSpPr>
          <p:spPr>
            <a:xfrm>
              <a:off x="2297151" y="2007220"/>
              <a:ext cx="847493" cy="367990"/>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NLG</a:t>
              </a:r>
            </a:p>
          </p:txBody>
        </p:sp>
      </p:grpSp>
    </p:spTree>
    <p:extLst>
      <p:ext uri="{BB962C8B-B14F-4D97-AF65-F5344CB8AC3E}">
        <p14:creationId xmlns:p14="http://schemas.microsoft.com/office/powerpoint/2010/main" val="1641671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E91DA-9F05-5840-A39B-D9EAEB216F95}"/>
              </a:ext>
            </a:extLst>
          </p:cNvPr>
          <p:cNvPicPr>
            <a:picLocks noChangeAspect="1"/>
          </p:cNvPicPr>
          <p:nvPr/>
        </p:nvPicPr>
        <p:blipFill rotWithShape="1">
          <a:blip r:embed="rId3"/>
          <a:srcRect b="66063"/>
          <a:stretch/>
        </p:blipFill>
        <p:spPr>
          <a:xfrm>
            <a:off x="0" y="0"/>
            <a:ext cx="9144000" cy="5143500"/>
          </a:xfrm>
          <a:prstGeom prst="rect">
            <a:avLst/>
          </a:prstGeom>
        </p:spPr>
      </p:pic>
      <p:grpSp>
        <p:nvGrpSpPr>
          <p:cNvPr id="16" name="Group 15">
            <a:extLst>
              <a:ext uri="{FF2B5EF4-FFF2-40B4-BE49-F238E27FC236}">
                <a16:creationId xmlns:a16="http://schemas.microsoft.com/office/drawing/2014/main" id="{C127048E-A2A1-2F4F-AAFD-728F02B76AF4}"/>
              </a:ext>
            </a:extLst>
          </p:cNvPr>
          <p:cNvGrpSpPr/>
          <p:nvPr/>
        </p:nvGrpSpPr>
        <p:grpSpPr>
          <a:xfrm>
            <a:off x="1151364" y="3002466"/>
            <a:ext cx="2018372" cy="727618"/>
            <a:chOff x="1535151" y="4003287"/>
            <a:chExt cx="2691162" cy="970157"/>
          </a:xfrm>
        </p:grpSpPr>
        <p:sp>
          <p:nvSpPr>
            <p:cNvPr id="9" name="Rectangle 8">
              <a:extLst>
                <a:ext uri="{FF2B5EF4-FFF2-40B4-BE49-F238E27FC236}">
                  <a16:creationId xmlns:a16="http://schemas.microsoft.com/office/drawing/2014/main" id="{DD091E0C-11C3-7848-B9E2-4200242F99BB}"/>
                </a:ext>
              </a:extLst>
            </p:cNvPr>
            <p:cNvSpPr/>
            <p:nvPr/>
          </p:nvSpPr>
          <p:spPr>
            <a:xfrm>
              <a:off x="2880732" y="4003287"/>
              <a:ext cx="1345581" cy="959006"/>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4D93D215-0BE7-D043-87FB-8976366430E4}"/>
                </a:ext>
              </a:extLst>
            </p:cNvPr>
            <p:cNvSpPr/>
            <p:nvPr/>
          </p:nvSpPr>
          <p:spPr>
            <a:xfrm>
              <a:off x="1535151" y="4226312"/>
              <a:ext cx="1345581" cy="747132"/>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Google / IBM</a:t>
              </a:r>
            </a:p>
          </p:txBody>
        </p:sp>
      </p:grpSp>
      <p:grpSp>
        <p:nvGrpSpPr>
          <p:cNvPr id="18" name="Group 17">
            <a:extLst>
              <a:ext uri="{FF2B5EF4-FFF2-40B4-BE49-F238E27FC236}">
                <a16:creationId xmlns:a16="http://schemas.microsoft.com/office/drawing/2014/main" id="{ABE9C765-0C24-2042-A078-E8684D46DA6E}"/>
              </a:ext>
            </a:extLst>
          </p:cNvPr>
          <p:cNvGrpSpPr/>
          <p:nvPr/>
        </p:nvGrpSpPr>
        <p:grpSpPr>
          <a:xfrm>
            <a:off x="5469674" y="2999679"/>
            <a:ext cx="2299941" cy="727618"/>
            <a:chOff x="7292898" y="3999570"/>
            <a:chExt cx="3066588" cy="970157"/>
          </a:xfrm>
        </p:grpSpPr>
        <p:sp>
          <p:nvSpPr>
            <p:cNvPr id="13" name="Rectangle 12">
              <a:extLst>
                <a:ext uri="{FF2B5EF4-FFF2-40B4-BE49-F238E27FC236}">
                  <a16:creationId xmlns:a16="http://schemas.microsoft.com/office/drawing/2014/main" id="{BB17A2EE-ACF9-7845-B529-65425D7E3399}"/>
                </a:ext>
              </a:extLst>
            </p:cNvPr>
            <p:cNvSpPr/>
            <p:nvPr/>
          </p:nvSpPr>
          <p:spPr>
            <a:xfrm>
              <a:off x="7292898" y="3999570"/>
              <a:ext cx="1471962" cy="959006"/>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EBC78A5-CF67-CB48-ABBA-177B9952AE41}"/>
                </a:ext>
              </a:extLst>
            </p:cNvPr>
            <p:cNvSpPr/>
            <p:nvPr/>
          </p:nvSpPr>
          <p:spPr>
            <a:xfrm>
              <a:off x="8776012" y="4516245"/>
              <a:ext cx="1583474" cy="453482"/>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Prediction AI</a:t>
              </a:r>
            </a:p>
          </p:txBody>
        </p:sp>
      </p:grpSp>
    </p:spTree>
    <p:extLst>
      <p:ext uri="{BB962C8B-B14F-4D97-AF65-F5344CB8AC3E}">
        <p14:creationId xmlns:p14="http://schemas.microsoft.com/office/powerpoint/2010/main" val="153246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3834D0-F08C-4C47-9A29-DDE8A0F75F6A}"/>
              </a:ext>
            </a:extLst>
          </p:cNvPr>
          <p:cNvSpPr/>
          <p:nvPr/>
        </p:nvSpPr>
        <p:spPr>
          <a:xfrm>
            <a:off x="0" y="11430"/>
            <a:ext cx="9144000" cy="5143500"/>
          </a:xfrm>
          <a:prstGeom prst="rect">
            <a:avLst/>
          </a:prstGeom>
          <a:solidFill>
            <a:srgbClr val="031A38">
              <a:alpha val="6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8ADEEAF7-2F59-6047-82BD-90304EEBFFBC}"/>
              </a:ext>
            </a:extLst>
          </p:cNvPr>
          <p:cNvSpPr txBox="1"/>
          <p:nvPr/>
        </p:nvSpPr>
        <p:spPr>
          <a:xfrm>
            <a:off x="0" y="1677659"/>
            <a:ext cx="9144000" cy="894091"/>
          </a:xfrm>
          <a:prstGeom prst="rect">
            <a:avLst/>
          </a:prstGeom>
          <a:noFill/>
        </p:spPr>
        <p:txBody>
          <a:bodyPr wrap="square" rtlCol="0" anchor="t">
            <a:spAutoFit/>
          </a:bodyPr>
          <a:lstStyle/>
          <a:p>
            <a:pPr algn="ctr">
              <a:lnSpc>
                <a:spcPct val="150000"/>
              </a:lnSpc>
            </a:pPr>
            <a:r>
              <a:rPr lang="en-US" sz="4000" dirty="0">
                <a:solidFill>
                  <a:schemeClr val="bg1"/>
                </a:solidFill>
                <a:latin typeface="Lato" panose="020F0502020204030203" pitchFamily="34" charset="77"/>
                <a:ea typeface="Lato Light" panose="020F0502020204030203" pitchFamily="34" charset="0"/>
                <a:cs typeface="Lato Light" panose="020F0502020204030203" pitchFamily="34" charset="0"/>
              </a:rPr>
              <a:t>“How can I help you?”</a:t>
            </a:r>
          </a:p>
        </p:txBody>
      </p:sp>
      <p:cxnSp>
        <p:nvCxnSpPr>
          <p:cNvPr id="5" name="Straight Connector 4">
            <a:extLst>
              <a:ext uri="{FF2B5EF4-FFF2-40B4-BE49-F238E27FC236}">
                <a16:creationId xmlns:a16="http://schemas.microsoft.com/office/drawing/2014/main" id="{98B76672-CDB9-344E-A137-16EA06191EAA}"/>
              </a:ext>
            </a:extLst>
          </p:cNvPr>
          <p:cNvCxnSpPr/>
          <p:nvPr/>
        </p:nvCxnSpPr>
        <p:spPr>
          <a:xfrm>
            <a:off x="1485900" y="2583180"/>
            <a:ext cx="6172200" cy="0"/>
          </a:xfrm>
          <a:prstGeom prst="line">
            <a:avLst/>
          </a:prstGeom>
          <a:ln>
            <a:solidFill>
              <a:schemeClr val="bg1">
                <a:alpha val="63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D38D6C5-0F6A-F14A-A65A-2E6D78757A1A}"/>
              </a:ext>
            </a:extLst>
          </p:cNvPr>
          <p:cNvSpPr/>
          <p:nvPr/>
        </p:nvSpPr>
        <p:spPr>
          <a:xfrm>
            <a:off x="1" y="2655197"/>
            <a:ext cx="9144000" cy="553998"/>
          </a:xfrm>
          <a:prstGeom prst="rect">
            <a:avLst/>
          </a:prstGeom>
        </p:spPr>
        <p:txBody>
          <a:bodyPr wrap="square">
            <a:spAutoFit/>
          </a:bodyPr>
          <a:lstStyle/>
          <a:p>
            <a:pPr algn="ctr"/>
            <a:r>
              <a:rPr lang="en-US" sz="3000" dirty="0">
                <a:solidFill>
                  <a:srgbClr val="82DAFA"/>
                </a:solidFill>
                <a:latin typeface="Lato Light" panose="020F0502020204030203" pitchFamily="34" charset="0"/>
                <a:ea typeface="Lato Light" panose="020F0502020204030203" pitchFamily="34" charset="0"/>
                <a:cs typeface="Lato Light" panose="020F0502020204030203" pitchFamily="34" charset="0"/>
              </a:rPr>
              <a:t>Replaces navigation and form fills</a:t>
            </a:r>
            <a:endParaRPr lang="en-US" sz="3000"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640909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423D87-89A9-2847-A3A0-E5525EE9E079}"/>
              </a:ext>
            </a:extLst>
          </p:cNvPr>
          <p:cNvSpPr>
            <a:spLocks noGrp="1"/>
          </p:cNvSpPr>
          <p:nvPr>
            <p:ph type="title" idx="4294967295"/>
          </p:nvPr>
        </p:nvSpPr>
        <p:spPr>
          <a:xfrm>
            <a:off x="1" y="1"/>
            <a:ext cx="8415338" cy="792956"/>
          </a:xfrm>
        </p:spPr>
        <p:txBody>
          <a:bodyPr>
            <a:normAutofit/>
          </a:bodyPr>
          <a:lstStyle/>
          <a:p>
            <a:r>
              <a:rPr lang="en-US" sz="1200" dirty="0">
                <a:latin typeface="Lato" panose="020F0502020204030203" pitchFamily="34" charset="77"/>
              </a:rPr>
              <a:t>Convergence: UI Evolution</a:t>
            </a:r>
          </a:p>
        </p:txBody>
      </p:sp>
      <p:pic>
        <p:nvPicPr>
          <p:cNvPr id="35" name="Picture 34">
            <a:extLst>
              <a:ext uri="{FF2B5EF4-FFF2-40B4-BE49-F238E27FC236}">
                <a16:creationId xmlns:a16="http://schemas.microsoft.com/office/drawing/2014/main" id="{F3D477AC-AF1A-1A41-BE7D-64423C2A1037}"/>
              </a:ext>
            </a:extLst>
          </p:cNvPr>
          <p:cNvPicPr>
            <a:picLocks noChangeAspect="1"/>
          </p:cNvPicPr>
          <p:nvPr/>
        </p:nvPicPr>
        <p:blipFill rotWithShape="1">
          <a:blip r:embed="rId2"/>
          <a:srcRect t="75242"/>
          <a:stretch/>
        </p:blipFill>
        <p:spPr>
          <a:xfrm>
            <a:off x="-394" y="3771900"/>
            <a:ext cx="9144394" cy="1371600"/>
          </a:xfrm>
          <a:prstGeom prst="rect">
            <a:avLst/>
          </a:prstGeom>
        </p:spPr>
      </p:pic>
      <p:pic>
        <p:nvPicPr>
          <p:cNvPr id="36" name="Picture 35">
            <a:extLst>
              <a:ext uri="{FF2B5EF4-FFF2-40B4-BE49-F238E27FC236}">
                <a16:creationId xmlns:a16="http://schemas.microsoft.com/office/drawing/2014/main" id="{CA629678-AE92-D34C-B937-AB16781F9F4E}"/>
              </a:ext>
            </a:extLst>
          </p:cNvPr>
          <p:cNvPicPr>
            <a:picLocks noChangeAspect="1"/>
          </p:cNvPicPr>
          <p:nvPr/>
        </p:nvPicPr>
        <p:blipFill rotWithShape="1">
          <a:blip r:embed="rId2"/>
          <a:srcRect b="7156"/>
          <a:stretch/>
        </p:blipFill>
        <p:spPr>
          <a:xfrm>
            <a:off x="-394" y="9428"/>
            <a:ext cx="9144394" cy="5143500"/>
          </a:xfrm>
          <a:prstGeom prst="rect">
            <a:avLst/>
          </a:prstGeom>
        </p:spPr>
      </p:pic>
    </p:spTree>
    <p:extLst>
      <p:ext uri="{BB962C8B-B14F-4D97-AF65-F5344CB8AC3E}">
        <p14:creationId xmlns:p14="http://schemas.microsoft.com/office/powerpoint/2010/main" val="294944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423D87-89A9-2847-A3A0-E5525EE9E079}"/>
              </a:ext>
            </a:extLst>
          </p:cNvPr>
          <p:cNvSpPr>
            <a:spLocks noGrp="1"/>
          </p:cNvSpPr>
          <p:nvPr>
            <p:ph type="title" idx="4294967295"/>
          </p:nvPr>
        </p:nvSpPr>
        <p:spPr>
          <a:xfrm>
            <a:off x="1" y="1"/>
            <a:ext cx="8415338" cy="792956"/>
          </a:xfrm>
        </p:spPr>
        <p:txBody>
          <a:bodyPr>
            <a:normAutofit/>
          </a:bodyPr>
          <a:lstStyle/>
          <a:p>
            <a:r>
              <a:rPr lang="en-US" sz="1200" dirty="0">
                <a:latin typeface="Lato" panose="020F0502020204030203" pitchFamily="34" charset="77"/>
              </a:rPr>
              <a:t>Convergence: UI Evolution</a:t>
            </a:r>
          </a:p>
        </p:txBody>
      </p:sp>
      <p:pic>
        <p:nvPicPr>
          <p:cNvPr id="35" name="Picture 34">
            <a:extLst>
              <a:ext uri="{FF2B5EF4-FFF2-40B4-BE49-F238E27FC236}">
                <a16:creationId xmlns:a16="http://schemas.microsoft.com/office/drawing/2014/main" id="{F3D477AC-AF1A-1A41-BE7D-64423C2A1037}"/>
              </a:ext>
            </a:extLst>
          </p:cNvPr>
          <p:cNvPicPr>
            <a:picLocks noChangeAspect="1"/>
          </p:cNvPicPr>
          <p:nvPr/>
        </p:nvPicPr>
        <p:blipFill rotWithShape="1">
          <a:blip r:embed="rId2"/>
          <a:srcRect t="75242"/>
          <a:stretch/>
        </p:blipFill>
        <p:spPr>
          <a:xfrm>
            <a:off x="-394" y="3771900"/>
            <a:ext cx="9144394" cy="1371600"/>
          </a:xfrm>
          <a:prstGeom prst="rect">
            <a:avLst/>
          </a:prstGeom>
        </p:spPr>
      </p:pic>
      <p:pic>
        <p:nvPicPr>
          <p:cNvPr id="36" name="Picture 35">
            <a:extLst>
              <a:ext uri="{FF2B5EF4-FFF2-40B4-BE49-F238E27FC236}">
                <a16:creationId xmlns:a16="http://schemas.microsoft.com/office/drawing/2014/main" id="{CA629678-AE92-D34C-B937-AB16781F9F4E}"/>
              </a:ext>
            </a:extLst>
          </p:cNvPr>
          <p:cNvPicPr>
            <a:picLocks noChangeAspect="1"/>
          </p:cNvPicPr>
          <p:nvPr/>
        </p:nvPicPr>
        <p:blipFill rotWithShape="1">
          <a:blip r:embed="rId2"/>
          <a:srcRect b="7156"/>
          <a:stretch/>
        </p:blipFill>
        <p:spPr>
          <a:xfrm>
            <a:off x="-394" y="9428"/>
            <a:ext cx="9144394" cy="5143500"/>
          </a:xfrm>
          <a:prstGeom prst="rect">
            <a:avLst/>
          </a:prstGeom>
        </p:spPr>
      </p:pic>
      <p:grpSp>
        <p:nvGrpSpPr>
          <p:cNvPr id="37" name="Group 36">
            <a:extLst>
              <a:ext uri="{FF2B5EF4-FFF2-40B4-BE49-F238E27FC236}">
                <a16:creationId xmlns:a16="http://schemas.microsoft.com/office/drawing/2014/main" id="{9313855D-FEE9-9140-AF15-2D13D005B80F}"/>
              </a:ext>
            </a:extLst>
          </p:cNvPr>
          <p:cNvGrpSpPr/>
          <p:nvPr/>
        </p:nvGrpSpPr>
        <p:grpSpPr>
          <a:xfrm>
            <a:off x="691943" y="736156"/>
            <a:ext cx="6551820" cy="1478756"/>
            <a:chOff x="2196790" y="2020462"/>
            <a:chExt cx="7538224" cy="1971674"/>
          </a:xfrm>
        </p:grpSpPr>
        <p:sp>
          <p:nvSpPr>
            <p:cNvPr id="38" name="Rectangle 37">
              <a:extLst>
                <a:ext uri="{FF2B5EF4-FFF2-40B4-BE49-F238E27FC236}">
                  <a16:creationId xmlns:a16="http://schemas.microsoft.com/office/drawing/2014/main" id="{7B0FDF2E-0B7A-9C43-9575-08F486788DBB}"/>
                </a:ext>
              </a:extLst>
            </p:cNvPr>
            <p:cNvSpPr/>
            <p:nvPr/>
          </p:nvSpPr>
          <p:spPr>
            <a:xfrm>
              <a:off x="2196790" y="2386361"/>
              <a:ext cx="7538224" cy="1605775"/>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Lato" panose="020F0502020204030203" pitchFamily="34" charset="77"/>
              </a:endParaRPr>
            </a:p>
          </p:txBody>
        </p:sp>
        <p:sp>
          <p:nvSpPr>
            <p:cNvPr id="39" name="Rectangle 38">
              <a:extLst>
                <a:ext uri="{FF2B5EF4-FFF2-40B4-BE49-F238E27FC236}">
                  <a16:creationId xmlns:a16="http://schemas.microsoft.com/office/drawing/2014/main" id="{A960F36F-69BB-894D-A55A-5CE33B05EB56}"/>
                </a:ext>
              </a:extLst>
            </p:cNvPr>
            <p:cNvSpPr/>
            <p:nvPr/>
          </p:nvSpPr>
          <p:spPr>
            <a:xfrm>
              <a:off x="2196790" y="2020462"/>
              <a:ext cx="1988486" cy="367990"/>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Lato" panose="020F0502020204030203" pitchFamily="34" charset="77"/>
                </a:rPr>
                <a:t>Prediction AI</a:t>
              </a:r>
            </a:p>
          </p:txBody>
        </p:sp>
      </p:grpSp>
      <p:grpSp>
        <p:nvGrpSpPr>
          <p:cNvPr id="8" name="Group 7">
            <a:extLst>
              <a:ext uri="{FF2B5EF4-FFF2-40B4-BE49-F238E27FC236}">
                <a16:creationId xmlns:a16="http://schemas.microsoft.com/office/drawing/2014/main" id="{E658E3ED-90E6-734B-BDE7-B131C9DEBFCE}"/>
              </a:ext>
            </a:extLst>
          </p:cNvPr>
          <p:cNvGrpSpPr/>
          <p:nvPr/>
        </p:nvGrpSpPr>
        <p:grpSpPr>
          <a:xfrm>
            <a:off x="985838" y="2487769"/>
            <a:ext cx="2689625" cy="1236481"/>
            <a:chOff x="1314449" y="3317023"/>
            <a:chExt cx="3586166" cy="1648641"/>
          </a:xfrm>
        </p:grpSpPr>
        <p:sp>
          <p:nvSpPr>
            <p:cNvPr id="47" name="Rectangle 46">
              <a:extLst>
                <a:ext uri="{FF2B5EF4-FFF2-40B4-BE49-F238E27FC236}">
                  <a16:creationId xmlns:a16="http://schemas.microsoft.com/office/drawing/2014/main" id="{5A847556-9AF9-B54D-BAE1-FD941B14AE71}"/>
                </a:ext>
              </a:extLst>
            </p:cNvPr>
            <p:cNvSpPr/>
            <p:nvPr/>
          </p:nvSpPr>
          <p:spPr>
            <a:xfrm>
              <a:off x="1314449" y="3317023"/>
              <a:ext cx="3571875" cy="1204797"/>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Lato" panose="020F0502020204030203" pitchFamily="34" charset="77"/>
              </a:endParaRPr>
            </a:p>
          </p:txBody>
        </p:sp>
        <p:sp>
          <p:nvSpPr>
            <p:cNvPr id="48" name="Rectangle 47">
              <a:extLst>
                <a:ext uri="{FF2B5EF4-FFF2-40B4-BE49-F238E27FC236}">
                  <a16:creationId xmlns:a16="http://schemas.microsoft.com/office/drawing/2014/main" id="{5DEA6B80-7C55-194F-B1D7-F5F26EA1CD99}"/>
                </a:ext>
              </a:extLst>
            </p:cNvPr>
            <p:cNvSpPr/>
            <p:nvPr/>
          </p:nvSpPr>
          <p:spPr>
            <a:xfrm>
              <a:off x="3343276" y="4521471"/>
              <a:ext cx="1557339" cy="444193"/>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Lato" panose="020F0502020204030203" pitchFamily="34" charset="77"/>
                </a:rPr>
                <a:t>Prediction AI</a:t>
              </a:r>
            </a:p>
          </p:txBody>
        </p:sp>
      </p:grpSp>
    </p:spTree>
    <p:extLst>
      <p:ext uri="{BB962C8B-B14F-4D97-AF65-F5344CB8AC3E}">
        <p14:creationId xmlns:p14="http://schemas.microsoft.com/office/powerpoint/2010/main" val="3295069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423D87-89A9-2847-A3A0-E5525EE9E079}"/>
              </a:ext>
            </a:extLst>
          </p:cNvPr>
          <p:cNvSpPr>
            <a:spLocks noGrp="1"/>
          </p:cNvSpPr>
          <p:nvPr>
            <p:ph type="title" idx="4294967295"/>
          </p:nvPr>
        </p:nvSpPr>
        <p:spPr>
          <a:xfrm>
            <a:off x="1" y="1"/>
            <a:ext cx="8415338" cy="792956"/>
          </a:xfrm>
        </p:spPr>
        <p:txBody>
          <a:bodyPr>
            <a:normAutofit/>
          </a:bodyPr>
          <a:lstStyle/>
          <a:p>
            <a:r>
              <a:rPr lang="en-US" sz="1200" dirty="0">
                <a:latin typeface="Lato" panose="020F0502020204030203" pitchFamily="34" charset="77"/>
              </a:rPr>
              <a:t>Convergence: UI Evolution</a:t>
            </a:r>
          </a:p>
        </p:txBody>
      </p:sp>
      <p:pic>
        <p:nvPicPr>
          <p:cNvPr id="35" name="Picture 34">
            <a:extLst>
              <a:ext uri="{FF2B5EF4-FFF2-40B4-BE49-F238E27FC236}">
                <a16:creationId xmlns:a16="http://schemas.microsoft.com/office/drawing/2014/main" id="{F3D477AC-AF1A-1A41-BE7D-64423C2A1037}"/>
              </a:ext>
            </a:extLst>
          </p:cNvPr>
          <p:cNvPicPr>
            <a:picLocks noChangeAspect="1"/>
          </p:cNvPicPr>
          <p:nvPr/>
        </p:nvPicPr>
        <p:blipFill rotWithShape="1">
          <a:blip r:embed="rId2"/>
          <a:srcRect t="75242"/>
          <a:stretch/>
        </p:blipFill>
        <p:spPr>
          <a:xfrm>
            <a:off x="-394" y="3771900"/>
            <a:ext cx="9144394" cy="1371600"/>
          </a:xfrm>
          <a:prstGeom prst="rect">
            <a:avLst/>
          </a:prstGeom>
        </p:spPr>
      </p:pic>
      <p:pic>
        <p:nvPicPr>
          <p:cNvPr id="36" name="Picture 35">
            <a:extLst>
              <a:ext uri="{FF2B5EF4-FFF2-40B4-BE49-F238E27FC236}">
                <a16:creationId xmlns:a16="http://schemas.microsoft.com/office/drawing/2014/main" id="{CA629678-AE92-D34C-B937-AB16781F9F4E}"/>
              </a:ext>
            </a:extLst>
          </p:cNvPr>
          <p:cNvPicPr>
            <a:picLocks noChangeAspect="1"/>
          </p:cNvPicPr>
          <p:nvPr/>
        </p:nvPicPr>
        <p:blipFill rotWithShape="1">
          <a:blip r:embed="rId2"/>
          <a:srcRect b="7156"/>
          <a:stretch/>
        </p:blipFill>
        <p:spPr>
          <a:xfrm>
            <a:off x="-394" y="9428"/>
            <a:ext cx="9144394" cy="5143500"/>
          </a:xfrm>
          <a:prstGeom prst="rect">
            <a:avLst/>
          </a:prstGeom>
        </p:spPr>
      </p:pic>
      <p:grpSp>
        <p:nvGrpSpPr>
          <p:cNvPr id="7" name="Group 6">
            <a:extLst>
              <a:ext uri="{FF2B5EF4-FFF2-40B4-BE49-F238E27FC236}">
                <a16:creationId xmlns:a16="http://schemas.microsoft.com/office/drawing/2014/main" id="{A0983B9A-13B5-6B4E-9EE0-0205733C0610}"/>
              </a:ext>
            </a:extLst>
          </p:cNvPr>
          <p:cNvGrpSpPr/>
          <p:nvPr/>
        </p:nvGrpSpPr>
        <p:grpSpPr>
          <a:xfrm>
            <a:off x="313858" y="0"/>
            <a:ext cx="7315669" cy="634270"/>
            <a:chOff x="418475" y="0"/>
            <a:chExt cx="9754225" cy="845693"/>
          </a:xfrm>
        </p:grpSpPr>
        <p:sp>
          <p:nvSpPr>
            <p:cNvPr id="50" name="Rectangle 49">
              <a:extLst>
                <a:ext uri="{FF2B5EF4-FFF2-40B4-BE49-F238E27FC236}">
                  <a16:creationId xmlns:a16="http://schemas.microsoft.com/office/drawing/2014/main" id="{93AD1DA8-7A20-2441-AAAD-20E37B412A4A}"/>
                </a:ext>
              </a:extLst>
            </p:cNvPr>
            <p:cNvSpPr/>
            <p:nvPr/>
          </p:nvSpPr>
          <p:spPr>
            <a:xfrm>
              <a:off x="418475" y="0"/>
              <a:ext cx="9754225" cy="474160"/>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Lato" panose="020F0502020204030203" pitchFamily="34" charset="77"/>
              </a:endParaRPr>
            </a:p>
          </p:txBody>
        </p:sp>
        <p:sp>
          <p:nvSpPr>
            <p:cNvPr id="51" name="Rectangle 50">
              <a:extLst>
                <a:ext uri="{FF2B5EF4-FFF2-40B4-BE49-F238E27FC236}">
                  <a16:creationId xmlns:a16="http://schemas.microsoft.com/office/drawing/2014/main" id="{BA745C76-778F-1342-89D0-C12A40DBC165}"/>
                </a:ext>
              </a:extLst>
            </p:cNvPr>
            <p:cNvSpPr/>
            <p:nvPr/>
          </p:nvSpPr>
          <p:spPr>
            <a:xfrm>
              <a:off x="552886" y="489199"/>
              <a:ext cx="2674085" cy="356494"/>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Lato" panose="020F0502020204030203" pitchFamily="34" charset="77"/>
                </a:rPr>
                <a:t>Federated Search, NLP, Bot</a:t>
              </a:r>
            </a:p>
          </p:txBody>
        </p:sp>
      </p:grpSp>
      <p:grpSp>
        <p:nvGrpSpPr>
          <p:cNvPr id="10" name="Group 9">
            <a:extLst>
              <a:ext uri="{FF2B5EF4-FFF2-40B4-BE49-F238E27FC236}">
                <a16:creationId xmlns:a16="http://schemas.microsoft.com/office/drawing/2014/main" id="{D71293A6-E285-474B-9F1D-DDA10E08C0A9}"/>
              </a:ext>
            </a:extLst>
          </p:cNvPr>
          <p:cNvGrpSpPr/>
          <p:nvPr/>
        </p:nvGrpSpPr>
        <p:grpSpPr>
          <a:xfrm>
            <a:off x="7773197" y="-41381"/>
            <a:ext cx="1109109" cy="1287710"/>
            <a:chOff x="10364261" y="-55175"/>
            <a:chExt cx="1478812" cy="1716947"/>
          </a:xfrm>
        </p:grpSpPr>
        <p:sp>
          <p:nvSpPr>
            <p:cNvPr id="52" name="Rectangle 51">
              <a:extLst>
                <a:ext uri="{FF2B5EF4-FFF2-40B4-BE49-F238E27FC236}">
                  <a16:creationId xmlns:a16="http://schemas.microsoft.com/office/drawing/2014/main" id="{9AEB3B9A-14F7-874B-98C2-B80A6334BF33}"/>
                </a:ext>
              </a:extLst>
            </p:cNvPr>
            <p:cNvSpPr/>
            <p:nvPr/>
          </p:nvSpPr>
          <p:spPr>
            <a:xfrm>
              <a:off x="11058524" y="-55175"/>
              <a:ext cx="400051" cy="474160"/>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Lato" panose="020F0502020204030203" pitchFamily="34" charset="77"/>
              </a:endParaRPr>
            </a:p>
          </p:txBody>
        </p:sp>
        <p:sp>
          <p:nvSpPr>
            <p:cNvPr id="53" name="Rectangle 52">
              <a:extLst>
                <a:ext uri="{FF2B5EF4-FFF2-40B4-BE49-F238E27FC236}">
                  <a16:creationId xmlns:a16="http://schemas.microsoft.com/office/drawing/2014/main" id="{EC1D5B17-E0E6-BA4A-8FAF-0D99C3A255A5}"/>
                </a:ext>
              </a:extLst>
            </p:cNvPr>
            <p:cNvSpPr/>
            <p:nvPr/>
          </p:nvSpPr>
          <p:spPr>
            <a:xfrm>
              <a:off x="10364261" y="418985"/>
              <a:ext cx="1478812" cy="1242787"/>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Lato" panose="020F0502020204030203" pitchFamily="34" charset="77"/>
                </a:rPr>
                <a:t>NLP, NLG</a:t>
              </a:r>
            </a:p>
            <a:p>
              <a:pPr algn="ctr"/>
              <a:r>
                <a:rPr lang="en-US" sz="1200" dirty="0">
                  <a:latin typeface="Lato" panose="020F0502020204030203" pitchFamily="34" charset="77"/>
                </a:rPr>
                <a:t>IBM Watson</a:t>
              </a:r>
            </a:p>
            <a:p>
              <a:pPr algn="ctr"/>
              <a:r>
                <a:rPr lang="en-US" sz="1200" dirty="0">
                  <a:latin typeface="Lato" panose="020F0502020204030203" pitchFamily="34" charset="77"/>
                </a:rPr>
                <a:t>Google AI</a:t>
              </a:r>
            </a:p>
            <a:p>
              <a:pPr algn="ctr"/>
              <a:r>
                <a:rPr lang="en-US" sz="1200" dirty="0">
                  <a:latin typeface="Lato" panose="020F0502020204030203" pitchFamily="34" charset="77"/>
                </a:rPr>
                <a:t>Extraction AI</a:t>
              </a:r>
            </a:p>
          </p:txBody>
        </p:sp>
      </p:grpSp>
    </p:spTree>
    <p:extLst>
      <p:ext uri="{BB962C8B-B14F-4D97-AF65-F5344CB8AC3E}">
        <p14:creationId xmlns:p14="http://schemas.microsoft.com/office/powerpoint/2010/main" val="366441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423D87-89A9-2847-A3A0-E5525EE9E079}"/>
              </a:ext>
            </a:extLst>
          </p:cNvPr>
          <p:cNvSpPr>
            <a:spLocks noGrp="1"/>
          </p:cNvSpPr>
          <p:nvPr>
            <p:ph type="title" idx="4294967295"/>
          </p:nvPr>
        </p:nvSpPr>
        <p:spPr>
          <a:xfrm>
            <a:off x="1" y="1"/>
            <a:ext cx="8415338" cy="792956"/>
          </a:xfrm>
        </p:spPr>
        <p:txBody>
          <a:bodyPr>
            <a:normAutofit/>
          </a:bodyPr>
          <a:lstStyle/>
          <a:p>
            <a:r>
              <a:rPr lang="en-US" sz="1200" dirty="0">
                <a:latin typeface="Lato" panose="020F0502020204030203" pitchFamily="34" charset="77"/>
              </a:rPr>
              <a:t>Convergence: UI Evolution</a:t>
            </a:r>
          </a:p>
        </p:txBody>
      </p:sp>
      <p:pic>
        <p:nvPicPr>
          <p:cNvPr id="35" name="Picture 34">
            <a:extLst>
              <a:ext uri="{FF2B5EF4-FFF2-40B4-BE49-F238E27FC236}">
                <a16:creationId xmlns:a16="http://schemas.microsoft.com/office/drawing/2014/main" id="{F3D477AC-AF1A-1A41-BE7D-64423C2A1037}"/>
              </a:ext>
            </a:extLst>
          </p:cNvPr>
          <p:cNvPicPr>
            <a:picLocks noChangeAspect="1"/>
          </p:cNvPicPr>
          <p:nvPr/>
        </p:nvPicPr>
        <p:blipFill rotWithShape="1">
          <a:blip r:embed="rId2"/>
          <a:srcRect t="75242"/>
          <a:stretch/>
        </p:blipFill>
        <p:spPr>
          <a:xfrm>
            <a:off x="-394" y="3771900"/>
            <a:ext cx="9144394" cy="1371600"/>
          </a:xfrm>
          <a:prstGeom prst="rect">
            <a:avLst/>
          </a:prstGeom>
        </p:spPr>
      </p:pic>
      <p:pic>
        <p:nvPicPr>
          <p:cNvPr id="36" name="Picture 35">
            <a:extLst>
              <a:ext uri="{FF2B5EF4-FFF2-40B4-BE49-F238E27FC236}">
                <a16:creationId xmlns:a16="http://schemas.microsoft.com/office/drawing/2014/main" id="{CA629678-AE92-D34C-B937-AB16781F9F4E}"/>
              </a:ext>
            </a:extLst>
          </p:cNvPr>
          <p:cNvPicPr>
            <a:picLocks noChangeAspect="1"/>
          </p:cNvPicPr>
          <p:nvPr/>
        </p:nvPicPr>
        <p:blipFill rotWithShape="1">
          <a:blip r:embed="rId2"/>
          <a:srcRect b="7156"/>
          <a:stretch/>
        </p:blipFill>
        <p:spPr>
          <a:xfrm>
            <a:off x="-394" y="9428"/>
            <a:ext cx="9144394" cy="5143500"/>
          </a:xfrm>
          <a:prstGeom prst="rect">
            <a:avLst/>
          </a:prstGeom>
        </p:spPr>
      </p:pic>
      <p:grpSp>
        <p:nvGrpSpPr>
          <p:cNvPr id="9" name="Group 8">
            <a:extLst>
              <a:ext uri="{FF2B5EF4-FFF2-40B4-BE49-F238E27FC236}">
                <a16:creationId xmlns:a16="http://schemas.microsoft.com/office/drawing/2014/main" id="{8C0DC8B4-BFFC-684C-8206-837B5B48E623}"/>
              </a:ext>
            </a:extLst>
          </p:cNvPr>
          <p:cNvGrpSpPr/>
          <p:nvPr/>
        </p:nvGrpSpPr>
        <p:grpSpPr>
          <a:xfrm>
            <a:off x="899720" y="3937508"/>
            <a:ext cx="4765187" cy="986625"/>
            <a:chOff x="1199626" y="5250010"/>
            <a:chExt cx="6353582" cy="1315500"/>
          </a:xfrm>
        </p:grpSpPr>
        <p:sp>
          <p:nvSpPr>
            <p:cNvPr id="41" name="Rectangle 40">
              <a:extLst>
                <a:ext uri="{FF2B5EF4-FFF2-40B4-BE49-F238E27FC236}">
                  <a16:creationId xmlns:a16="http://schemas.microsoft.com/office/drawing/2014/main" id="{0CE8186F-5E65-D64E-A83E-C30C1CEBA58A}"/>
                </a:ext>
              </a:extLst>
            </p:cNvPr>
            <p:cNvSpPr/>
            <p:nvPr/>
          </p:nvSpPr>
          <p:spPr>
            <a:xfrm>
              <a:off x="1200151" y="5606504"/>
              <a:ext cx="6353057" cy="959006"/>
            </a:xfrm>
            <a:prstGeom prst="rect">
              <a:avLst/>
            </a:prstGeom>
            <a:noFill/>
            <a:ln w="38100">
              <a:solidFill>
                <a:srgbClr val="77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Lato" panose="020F0502020204030203" pitchFamily="34" charset="77"/>
              </a:endParaRPr>
            </a:p>
          </p:txBody>
        </p:sp>
        <p:sp>
          <p:nvSpPr>
            <p:cNvPr id="42" name="Rectangle 41">
              <a:extLst>
                <a:ext uri="{FF2B5EF4-FFF2-40B4-BE49-F238E27FC236}">
                  <a16:creationId xmlns:a16="http://schemas.microsoft.com/office/drawing/2014/main" id="{34E2DB2B-E944-5346-8713-3A1F6C6C1AE0}"/>
                </a:ext>
              </a:extLst>
            </p:cNvPr>
            <p:cNvSpPr/>
            <p:nvPr/>
          </p:nvSpPr>
          <p:spPr>
            <a:xfrm>
              <a:off x="1199626" y="5250010"/>
              <a:ext cx="1322349" cy="356494"/>
            </a:xfrm>
            <a:prstGeom prst="rect">
              <a:avLst/>
            </a:prstGeom>
            <a:solidFill>
              <a:srgbClr val="77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Lato" panose="020F0502020204030203" pitchFamily="34" charset="77"/>
                </a:rPr>
                <a:t>NLP / Bot</a:t>
              </a:r>
            </a:p>
          </p:txBody>
        </p:sp>
      </p:grpSp>
    </p:spTree>
    <p:extLst>
      <p:ext uri="{BB962C8B-B14F-4D97-AF65-F5344CB8AC3E}">
        <p14:creationId xmlns:p14="http://schemas.microsoft.com/office/powerpoint/2010/main" val="3502757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5033BC-C375-9D45-A1DA-B96B0F6D2185}"/>
              </a:ext>
            </a:extLst>
          </p:cNvPr>
          <p:cNvSpPr/>
          <p:nvPr/>
        </p:nvSpPr>
        <p:spPr>
          <a:xfrm>
            <a:off x="0" y="179772"/>
            <a:ext cx="9144000" cy="51435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4DD9C-41BB-4144-93DA-F9EF3FAD69FA}"/>
              </a:ext>
            </a:extLst>
          </p:cNvPr>
          <p:cNvSpPr>
            <a:spLocks noGrp="1"/>
          </p:cNvSpPr>
          <p:nvPr>
            <p:ph type="title" idx="4294967295"/>
          </p:nvPr>
        </p:nvSpPr>
        <p:spPr>
          <a:xfrm>
            <a:off x="444103" y="499467"/>
            <a:ext cx="8255794" cy="370284"/>
          </a:xfrm>
        </p:spPr>
        <p:txBody>
          <a:bodyPr>
            <a:normAutofit/>
          </a:bodyPr>
          <a:lstStyle/>
          <a:p>
            <a:r>
              <a:rPr lang="en-US" dirty="0">
                <a:solidFill>
                  <a:schemeClr val="bg1"/>
                </a:solidFill>
                <a:latin typeface="Lato" panose="020F0502020204030203" pitchFamily="34" charset="77"/>
              </a:rPr>
              <a:t>Workforce technology undergoing digital transformation</a:t>
            </a:r>
          </a:p>
        </p:txBody>
      </p:sp>
      <p:sp>
        <p:nvSpPr>
          <p:cNvPr id="3" name="Content Placeholder 2">
            <a:extLst>
              <a:ext uri="{FF2B5EF4-FFF2-40B4-BE49-F238E27FC236}">
                <a16:creationId xmlns:a16="http://schemas.microsoft.com/office/drawing/2014/main" id="{3DB4FC60-3B59-8E47-A60A-E1C9DCDC6EFF}"/>
              </a:ext>
            </a:extLst>
          </p:cNvPr>
          <p:cNvSpPr>
            <a:spLocks noGrp="1"/>
          </p:cNvSpPr>
          <p:nvPr>
            <p:ph idx="4294967295"/>
          </p:nvPr>
        </p:nvSpPr>
        <p:spPr>
          <a:xfrm>
            <a:off x="466078" y="1369219"/>
            <a:ext cx="6606779" cy="3431381"/>
          </a:xfrm>
        </p:spPr>
        <p:txBody>
          <a:bodyPr>
            <a:normAutofit fontScale="92500" lnSpcReduction="10000"/>
          </a:bodyPr>
          <a:lstStyle/>
          <a:p>
            <a:r>
              <a:rPr lang="en-US" sz="2400" dirty="0">
                <a:solidFill>
                  <a:schemeClr val="bg1"/>
                </a:solidFill>
                <a:latin typeface="Lato Light" panose="020F0302020204030203" pitchFamily="34" charset="77"/>
              </a:rPr>
              <a:t>VMS evolution is taking 2 different directions</a:t>
            </a:r>
          </a:p>
          <a:p>
            <a:pPr marL="688975" indent="-231775">
              <a:buFont typeface="+mj-lt"/>
              <a:buAutoNum type="arabicPeriod"/>
            </a:pPr>
            <a:r>
              <a:rPr lang="en-US" sz="1900" dirty="0">
                <a:solidFill>
                  <a:schemeClr val="bg1"/>
                </a:solidFill>
                <a:latin typeface="Lato Light" panose="020F0302020204030203" pitchFamily="34" charset="77"/>
              </a:rPr>
              <a:t>spend-focused/e-procurement technology track</a:t>
            </a:r>
          </a:p>
          <a:p>
            <a:pPr marL="688975" indent="-231775">
              <a:buFont typeface="+mj-lt"/>
              <a:buAutoNum type="arabicPeriod"/>
            </a:pPr>
            <a:r>
              <a:rPr lang="en-US" sz="1900" dirty="0">
                <a:solidFill>
                  <a:schemeClr val="bg1"/>
                </a:solidFill>
                <a:latin typeface="Lato Light" panose="020F0302020204030203" pitchFamily="34" charset="77"/>
              </a:rPr>
              <a:t>talent-focused, agile workforce technology track</a:t>
            </a:r>
          </a:p>
          <a:p>
            <a:endParaRPr lang="en-US" sz="2400" dirty="0">
              <a:solidFill>
                <a:schemeClr val="bg1"/>
              </a:solidFill>
              <a:latin typeface="Lato Light" panose="020F0302020204030203" pitchFamily="34" charset="77"/>
            </a:endParaRPr>
          </a:p>
          <a:p>
            <a:r>
              <a:rPr lang="en-US" sz="2400" dirty="0">
                <a:solidFill>
                  <a:schemeClr val="bg1"/>
                </a:solidFill>
                <a:latin typeface="Lato Light" panose="020F0302020204030203" pitchFamily="34" charset="77"/>
              </a:rPr>
              <a:t>Human-centric AI</a:t>
            </a:r>
          </a:p>
          <a:p>
            <a:pPr marL="688975" lvl="1" indent="-231775">
              <a:buFont typeface="Arial" panose="020B0604020202020204" pitchFamily="34" charset="0"/>
              <a:buChar char="•"/>
            </a:pPr>
            <a:r>
              <a:rPr lang="en-US" dirty="0">
                <a:solidFill>
                  <a:schemeClr val="bg1"/>
                </a:solidFill>
                <a:latin typeface="Lato Light" panose="020F0302020204030203" pitchFamily="34" charset="77"/>
              </a:rPr>
              <a:t>augment human capital decisions</a:t>
            </a:r>
          </a:p>
          <a:p>
            <a:pPr marL="688975" lvl="1" indent="-231775">
              <a:buFont typeface="Arial" panose="020B0604020202020204" pitchFamily="34" charset="0"/>
              <a:buChar char="•"/>
            </a:pPr>
            <a:r>
              <a:rPr lang="en-US" dirty="0">
                <a:solidFill>
                  <a:schemeClr val="bg1"/>
                </a:solidFill>
                <a:latin typeface="Lato Light" panose="020F0302020204030203" pitchFamily="34" charset="77"/>
              </a:rPr>
              <a:t>accelerate workflows</a:t>
            </a:r>
          </a:p>
          <a:p>
            <a:pPr marL="688975" lvl="1" indent="-231775">
              <a:buFont typeface="Arial" panose="020B0604020202020204" pitchFamily="34" charset="0"/>
              <a:buChar char="•"/>
            </a:pPr>
            <a:r>
              <a:rPr lang="en-US" dirty="0">
                <a:solidFill>
                  <a:schemeClr val="bg1"/>
                </a:solidFill>
                <a:latin typeface="Lato Light" panose="020F0302020204030203" pitchFamily="34" charset="77"/>
              </a:rPr>
              <a:t>assist talent identification &amp; selection</a:t>
            </a:r>
          </a:p>
          <a:p>
            <a:pPr marL="342892" lvl="1"/>
            <a:endParaRPr lang="en-US" sz="2100" dirty="0">
              <a:solidFill>
                <a:schemeClr val="bg1"/>
              </a:solidFill>
              <a:latin typeface="Lato Light" panose="020F0302020204030203" pitchFamily="34" charset="77"/>
            </a:endParaRPr>
          </a:p>
          <a:p>
            <a:r>
              <a:rPr lang="en-US" sz="2400" dirty="0">
                <a:solidFill>
                  <a:schemeClr val="bg1"/>
                </a:solidFill>
                <a:latin typeface="Lato Light" panose="020F0302020204030203" pitchFamily="34" charset="77"/>
              </a:rPr>
              <a:t>Direct sourcing opens up more talent channels</a:t>
            </a:r>
          </a:p>
          <a:p>
            <a:endParaRPr lang="en-US" sz="2400" dirty="0">
              <a:solidFill>
                <a:schemeClr val="bg1"/>
              </a:solidFill>
              <a:latin typeface="Lato Light" panose="020F0302020204030203" pitchFamily="34" charset="77"/>
            </a:endParaRPr>
          </a:p>
          <a:p>
            <a:r>
              <a:rPr lang="en-US" sz="2400" dirty="0">
                <a:solidFill>
                  <a:schemeClr val="bg1"/>
                </a:solidFill>
                <a:latin typeface="Lato Light" panose="020F0302020204030203" pitchFamily="34" charset="77"/>
              </a:rPr>
              <a:t>Analytics unlock potential of your workforce data</a:t>
            </a:r>
          </a:p>
          <a:p>
            <a:endParaRPr lang="en-US" sz="2400" dirty="0">
              <a:solidFill>
                <a:schemeClr val="bg1"/>
              </a:solidFill>
            </a:endParaRPr>
          </a:p>
        </p:txBody>
      </p:sp>
    </p:spTree>
    <p:extLst>
      <p:ext uri="{BB962C8B-B14F-4D97-AF65-F5344CB8AC3E}">
        <p14:creationId xmlns:p14="http://schemas.microsoft.com/office/powerpoint/2010/main" val="3125995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5545F"/>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528574"/>
            <a:ext cx="4376420" cy="513715"/>
          </a:xfrm>
          <a:prstGeom prst="rect">
            <a:avLst/>
          </a:prstGeom>
        </p:spPr>
        <p:txBody>
          <a:bodyPr vert="horz" wrap="square" lIns="0" tIns="13335" rIns="0" bIns="0" rtlCol="0">
            <a:spAutoFit/>
          </a:bodyPr>
          <a:lstStyle/>
          <a:p>
            <a:pPr marL="12700">
              <a:lnSpc>
                <a:spcPct val="100000"/>
              </a:lnSpc>
              <a:spcBef>
                <a:spcPts val="105"/>
              </a:spcBef>
            </a:pPr>
            <a:r>
              <a:rPr sz="3200" spc="-5" dirty="0"/>
              <a:t>Time </a:t>
            </a:r>
            <a:r>
              <a:rPr sz="3200" spc="-20" dirty="0"/>
              <a:t>for </a:t>
            </a:r>
            <a:r>
              <a:rPr sz="3200" spc="-65" dirty="0"/>
              <a:t>Your</a:t>
            </a:r>
            <a:r>
              <a:rPr sz="3200" spc="-25" dirty="0"/>
              <a:t> </a:t>
            </a:r>
            <a:r>
              <a:rPr sz="3200" spc="-5" dirty="0"/>
              <a:t>Questions…</a:t>
            </a:r>
            <a:endParaRPr sz="3200"/>
          </a:p>
        </p:txBody>
      </p:sp>
      <p:sp>
        <p:nvSpPr>
          <p:cNvPr id="7" name="object 7"/>
          <p:cNvSpPr/>
          <p:nvPr/>
        </p:nvSpPr>
        <p:spPr>
          <a:xfrm>
            <a:off x="938783" y="1261160"/>
            <a:ext cx="7091003" cy="32544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4536A"/>
                </a:solidFill>
                <a:latin typeface="Calibri"/>
                <a:cs typeface="Calibri"/>
              </a:rPr>
              <a:t>SIA | </a:t>
            </a:r>
            <a:r>
              <a:rPr sz="1200" b="1" spc="-5" dirty="0">
                <a:solidFill>
                  <a:srgbClr val="44536A"/>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414274"/>
            <a:ext cx="1916430" cy="513715"/>
          </a:xfrm>
          <a:prstGeom prst="rect">
            <a:avLst/>
          </a:prstGeom>
        </p:spPr>
        <p:txBody>
          <a:bodyPr vert="horz" wrap="square" lIns="0" tIns="13335" rIns="0" bIns="0" rtlCol="0">
            <a:spAutoFit/>
          </a:bodyPr>
          <a:lstStyle/>
          <a:p>
            <a:pPr marL="12700">
              <a:lnSpc>
                <a:spcPct val="100000"/>
              </a:lnSpc>
              <a:spcBef>
                <a:spcPts val="105"/>
              </a:spcBef>
            </a:pPr>
            <a:r>
              <a:rPr sz="3200" spc="-5" dirty="0"/>
              <a:t>Questions?</a:t>
            </a:r>
            <a:endParaRPr sz="3200"/>
          </a:p>
        </p:txBody>
      </p:sp>
      <p:sp>
        <p:nvSpPr>
          <p:cNvPr id="7" name="object 7"/>
          <p:cNvSpPr txBox="1"/>
          <p:nvPr/>
        </p:nvSpPr>
        <p:spPr>
          <a:xfrm>
            <a:off x="749300" y="1086357"/>
            <a:ext cx="3911600" cy="3113405"/>
          </a:xfrm>
          <a:prstGeom prst="rect">
            <a:avLst/>
          </a:prstGeom>
        </p:spPr>
        <p:txBody>
          <a:bodyPr vert="horz" wrap="square" lIns="0" tIns="13335" rIns="0" bIns="0" rtlCol="0">
            <a:spAutoFit/>
          </a:bodyPr>
          <a:lstStyle/>
          <a:p>
            <a:pPr marL="241300" marR="440055" indent="-228600">
              <a:lnSpc>
                <a:spcPct val="100000"/>
              </a:lnSpc>
              <a:spcBef>
                <a:spcPts val="105"/>
              </a:spcBef>
              <a:buClr>
                <a:srgbClr val="ED2D23"/>
              </a:buClr>
              <a:buSzPct val="90000"/>
              <a:buFont typeface="Arial"/>
              <a:buChar char="▪"/>
              <a:tabLst>
                <a:tab pos="241935" algn="l"/>
              </a:tabLst>
            </a:pPr>
            <a:r>
              <a:rPr sz="2000" spc="-5" dirty="0">
                <a:latin typeface="Calibri"/>
                <a:cs typeface="Calibri"/>
              </a:rPr>
              <a:t>Questions </a:t>
            </a:r>
            <a:r>
              <a:rPr sz="2000" spc="-15" dirty="0">
                <a:latin typeface="Calibri"/>
                <a:cs typeface="Calibri"/>
              </a:rPr>
              <a:t>may </a:t>
            </a:r>
            <a:r>
              <a:rPr sz="2000" spc="-5" dirty="0">
                <a:latin typeface="Calibri"/>
                <a:cs typeface="Calibri"/>
              </a:rPr>
              <a:t>be </a:t>
            </a:r>
            <a:r>
              <a:rPr sz="2000" spc="-10" dirty="0">
                <a:latin typeface="Calibri"/>
                <a:cs typeface="Calibri"/>
              </a:rPr>
              <a:t>submitted at  any</a:t>
            </a:r>
            <a:r>
              <a:rPr sz="2000" spc="-20" dirty="0">
                <a:latin typeface="Calibri"/>
                <a:cs typeface="Calibri"/>
              </a:rPr>
              <a:t> </a:t>
            </a:r>
            <a:r>
              <a:rPr sz="2000" spc="-5" dirty="0">
                <a:latin typeface="Calibri"/>
                <a:cs typeface="Calibri"/>
              </a:rPr>
              <a:t>time.</a:t>
            </a:r>
            <a:endParaRPr sz="2000">
              <a:latin typeface="Calibri"/>
              <a:cs typeface="Calibri"/>
            </a:endParaRPr>
          </a:p>
          <a:p>
            <a:pPr marL="241300" indent="-228600">
              <a:lnSpc>
                <a:spcPct val="100000"/>
              </a:lnSpc>
              <a:spcBef>
                <a:spcPts val="900"/>
              </a:spcBef>
              <a:buClr>
                <a:srgbClr val="ED2D23"/>
              </a:buClr>
              <a:buSzPct val="90000"/>
              <a:buFont typeface="Arial"/>
              <a:buChar char="▪"/>
              <a:tabLst>
                <a:tab pos="241935" algn="l"/>
              </a:tabLst>
            </a:pPr>
            <a:r>
              <a:rPr sz="2000" spc="-5" dirty="0">
                <a:latin typeface="Calibri"/>
                <a:cs typeface="Calibri"/>
              </a:rPr>
              <a:t>Click on </a:t>
            </a:r>
            <a:r>
              <a:rPr sz="2000" dirty="0">
                <a:latin typeface="Calibri"/>
                <a:cs typeface="Calibri"/>
              </a:rPr>
              <a:t>the </a:t>
            </a:r>
            <a:r>
              <a:rPr sz="2000" b="1" spc="-5" dirty="0">
                <a:latin typeface="Calibri"/>
                <a:cs typeface="Calibri"/>
              </a:rPr>
              <a:t>Question Mark</a:t>
            </a:r>
            <a:r>
              <a:rPr sz="2000" b="1" spc="-40" dirty="0">
                <a:latin typeface="Calibri"/>
                <a:cs typeface="Calibri"/>
              </a:rPr>
              <a:t> </a:t>
            </a:r>
            <a:r>
              <a:rPr sz="2000" b="1" dirty="0">
                <a:latin typeface="Calibri"/>
                <a:cs typeface="Calibri"/>
              </a:rPr>
              <a:t>section</a:t>
            </a:r>
            <a:endParaRPr sz="2000">
              <a:latin typeface="Calibri"/>
              <a:cs typeface="Calibri"/>
            </a:endParaRPr>
          </a:p>
          <a:p>
            <a:pPr marL="241300">
              <a:lnSpc>
                <a:spcPct val="100000"/>
              </a:lnSpc>
            </a:pPr>
            <a:r>
              <a:rPr sz="2000" spc="-15" dirty="0">
                <a:latin typeface="Calibri"/>
                <a:cs typeface="Calibri"/>
              </a:rPr>
              <a:t>to </a:t>
            </a:r>
            <a:r>
              <a:rPr sz="2000" dirty="0">
                <a:latin typeface="Calibri"/>
                <a:cs typeface="Calibri"/>
              </a:rPr>
              <a:t>open the Q&amp;A</a:t>
            </a:r>
            <a:r>
              <a:rPr sz="2000" spc="-20" dirty="0">
                <a:latin typeface="Calibri"/>
                <a:cs typeface="Calibri"/>
              </a:rPr>
              <a:t> </a:t>
            </a:r>
            <a:r>
              <a:rPr sz="2000" spc="-25" dirty="0">
                <a:latin typeface="Calibri"/>
                <a:cs typeface="Calibri"/>
              </a:rPr>
              <a:t>window.</a:t>
            </a:r>
            <a:endParaRPr sz="2000">
              <a:latin typeface="Calibri"/>
              <a:cs typeface="Calibri"/>
            </a:endParaRPr>
          </a:p>
          <a:p>
            <a:pPr marL="241300" marR="653415" indent="-228600">
              <a:lnSpc>
                <a:spcPct val="100000"/>
              </a:lnSpc>
              <a:spcBef>
                <a:spcPts val="905"/>
              </a:spcBef>
              <a:buClr>
                <a:srgbClr val="ED2D23"/>
              </a:buClr>
              <a:buSzPct val="90000"/>
              <a:buFont typeface="Arial"/>
              <a:buChar char="▪"/>
              <a:tabLst>
                <a:tab pos="241935" algn="l"/>
              </a:tabLst>
            </a:pPr>
            <a:r>
              <a:rPr sz="2000" spc="-25" dirty="0">
                <a:latin typeface="Calibri"/>
                <a:cs typeface="Calibri"/>
              </a:rPr>
              <a:t>Type </a:t>
            </a:r>
            <a:r>
              <a:rPr sz="2000" spc="-10" dirty="0">
                <a:latin typeface="Calibri"/>
                <a:cs typeface="Calibri"/>
              </a:rPr>
              <a:t>your </a:t>
            </a:r>
            <a:r>
              <a:rPr sz="2000" spc="-5" dirty="0">
                <a:latin typeface="Calibri"/>
                <a:cs typeface="Calibri"/>
              </a:rPr>
              <a:t>question </a:t>
            </a:r>
            <a:r>
              <a:rPr sz="2000" spc="-15" dirty="0">
                <a:latin typeface="Calibri"/>
                <a:cs typeface="Calibri"/>
              </a:rPr>
              <a:t>into </a:t>
            </a:r>
            <a:r>
              <a:rPr sz="2000" dirty="0">
                <a:latin typeface="Calibri"/>
                <a:cs typeface="Calibri"/>
              </a:rPr>
              <a:t>the  </a:t>
            </a:r>
            <a:r>
              <a:rPr sz="2000" spc="-5" dirty="0">
                <a:latin typeface="Calibri"/>
                <a:cs typeface="Calibri"/>
              </a:rPr>
              <a:t>small dialog </a:t>
            </a:r>
            <a:r>
              <a:rPr sz="2000" spc="-15" dirty="0">
                <a:latin typeface="Calibri"/>
                <a:cs typeface="Calibri"/>
              </a:rPr>
              <a:t>box </a:t>
            </a:r>
            <a:r>
              <a:rPr sz="2000" dirty="0">
                <a:latin typeface="Calibri"/>
                <a:cs typeface="Calibri"/>
              </a:rPr>
              <a:t>and click the  </a:t>
            </a:r>
            <a:r>
              <a:rPr sz="2000" spc="-5" dirty="0">
                <a:latin typeface="Calibri"/>
                <a:cs typeface="Calibri"/>
              </a:rPr>
              <a:t>Send</a:t>
            </a:r>
            <a:r>
              <a:rPr sz="2000" spc="-10" dirty="0">
                <a:latin typeface="Calibri"/>
                <a:cs typeface="Calibri"/>
              </a:rPr>
              <a:t> Button.</a:t>
            </a:r>
            <a:endParaRPr sz="2000">
              <a:latin typeface="Calibri"/>
              <a:cs typeface="Calibri"/>
            </a:endParaRPr>
          </a:p>
          <a:p>
            <a:pPr marL="241300" marR="414020" indent="-228600">
              <a:lnSpc>
                <a:spcPct val="100000"/>
              </a:lnSpc>
              <a:spcBef>
                <a:spcPts val="900"/>
              </a:spcBef>
              <a:buClr>
                <a:srgbClr val="ED2D23"/>
              </a:buClr>
              <a:buSzPct val="90000"/>
              <a:buFont typeface="Arial"/>
              <a:buChar char="▪"/>
              <a:tabLst>
                <a:tab pos="241935" algn="l"/>
              </a:tabLst>
            </a:pPr>
            <a:r>
              <a:rPr sz="2000" spc="-5" dirty="0">
                <a:latin typeface="Calibri"/>
                <a:cs typeface="Calibri"/>
              </a:rPr>
              <a:t>The </a:t>
            </a:r>
            <a:r>
              <a:rPr sz="2000" spc="-10" dirty="0">
                <a:latin typeface="Calibri"/>
                <a:cs typeface="Calibri"/>
              </a:rPr>
              <a:t>presentation </a:t>
            </a:r>
            <a:r>
              <a:rPr sz="2000" spc="-5" dirty="0">
                <a:latin typeface="Calibri"/>
                <a:cs typeface="Calibri"/>
              </a:rPr>
              <a:t>will be </a:t>
            </a:r>
            <a:r>
              <a:rPr sz="2000" spc="-10" dirty="0">
                <a:latin typeface="Calibri"/>
                <a:cs typeface="Calibri"/>
              </a:rPr>
              <a:t>shared  </a:t>
            </a:r>
            <a:r>
              <a:rPr sz="2000" spc="-5" dirty="0">
                <a:latin typeface="Calibri"/>
                <a:cs typeface="Calibri"/>
              </a:rPr>
              <a:t>with</a:t>
            </a:r>
            <a:r>
              <a:rPr sz="2000" dirty="0">
                <a:latin typeface="Calibri"/>
                <a:cs typeface="Calibri"/>
              </a:rPr>
              <a:t> </a:t>
            </a:r>
            <a:r>
              <a:rPr sz="2000" spc="-10" dirty="0">
                <a:latin typeface="Calibri"/>
                <a:cs typeface="Calibri"/>
              </a:rPr>
              <a:t>registrants.</a:t>
            </a:r>
            <a:endParaRPr sz="2000">
              <a:latin typeface="Calibri"/>
              <a:cs typeface="Calibri"/>
            </a:endParaRPr>
          </a:p>
        </p:txBody>
      </p:sp>
      <p:sp>
        <p:nvSpPr>
          <p:cNvPr id="8" name="object 8"/>
          <p:cNvSpPr/>
          <p:nvPr/>
        </p:nvSpPr>
        <p:spPr>
          <a:xfrm>
            <a:off x="5335952" y="1531400"/>
            <a:ext cx="3164268" cy="174781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5545F"/>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27380" y="1049273"/>
            <a:ext cx="7338059" cy="2236510"/>
          </a:xfrm>
          <a:prstGeom prst="rect">
            <a:avLst/>
          </a:prstGeom>
        </p:spPr>
        <p:txBody>
          <a:bodyPr vert="horz" wrap="square" lIns="0" tIns="12700" rIns="0" bIns="0" rtlCol="0">
            <a:spAutoFit/>
          </a:bodyPr>
          <a:lstStyle/>
          <a:p>
            <a:pPr marL="12700">
              <a:lnSpc>
                <a:spcPct val="100000"/>
              </a:lnSpc>
            </a:pPr>
            <a:r>
              <a:rPr sz="1800" b="1" dirty="0">
                <a:latin typeface="Calibri"/>
                <a:cs typeface="Calibri"/>
              </a:rPr>
              <a:t>SIA</a:t>
            </a:r>
            <a:r>
              <a:rPr sz="1800" b="1" spc="-20" dirty="0">
                <a:latin typeface="Calibri"/>
                <a:cs typeface="Calibri"/>
              </a:rPr>
              <a:t> </a:t>
            </a:r>
            <a:r>
              <a:rPr sz="1800" b="1" spc="-10" dirty="0">
                <a:latin typeface="Calibri"/>
                <a:cs typeface="Calibri"/>
              </a:rPr>
              <a:t>Resources</a:t>
            </a:r>
            <a:r>
              <a:rPr lang="en-GB" sz="1800" b="1" spc="-10" dirty="0">
                <a:latin typeface="Calibri"/>
                <a:cs typeface="Calibri"/>
              </a:rPr>
              <a:t>: </a:t>
            </a:r>
          </a:p>
          <a:p>
            <a:pPr marL="298450" indent="-285750">
              <a:lnSpc>
                <a:spcPct val="100000"/>
              </a:lnSpc>
              <a:buFont typeface="Arial" panose="020B0604020202020204" pitchFamily="34" charset="0"/>
              <a:buChar char="•"/>
            </a:pPr>
            <a:r>
              <a:rPr lang="en-GB" dirty="0">
                <a:cs typeface="Calibri"/>
                <a:hlinkClick r:id="rId4" action="ppaction://hlinkfile"/>
              </a:rPr>
              <a:t>MSP Market Developments Part One</a:t>
            </a:r>
            <a:endParaRPr lang="en-GB" dirty="0">
              <a:cs typeface="Calibri"/>
            </a:endParaRPr>
          </a:p>
          <a:p>
            <a:pPr marL="298450" indent="-285750">
              <a:lnSpc>
                <a:spcPct val="100000"/>
              </a:lnSpc>
              <a:buFont typeface="Arial" panose="020B0604020202020204" pitchFamily="34" charset="0"/>
              <a:buChar char="•"/>
            </a:pPr>
            <a:r>
              <a:rPr lang="en-GB" dirty="0">
                <a:cs typeface="Calibri"/>
                <a:hlinkClick r:id="rId5" action="ppaction://hlinkfile"/>
              </a:rPr>
              <a:t>MSP Market Developments Part Two</a:t>
            </a:r>
            <a:endParaRPr lang="en-GB" dirty="0">
              <a:cs typeface="Calibri"/>
            </a:endParaRPr>
          </a:p>
          <a:p>
            <a:pPr marL="298450" indent="-285750">
              <a:lnSpc>
                <a:spcPct val="100000"/>
              </a:lnSpc>
              <a:buFont typeface="Arial" panose="020B0604020202020204" pitchFamily="34" charset="0"/>
              <a:buChar char="•"/>
            </a:pPr>
            <a:r>
              <a:rPr lang="en-GB" dirty="0">
                <a:cs typeface="Calibri"/>
                <a:hlinkClick r:id="rId6"/>
              </a:rPr>
              <a:t>VMS Market Developments Part One</a:t>
            </a:r>
            <a:endParaRPr lang="en-GB" dirty="0">
              <a:cs typeface="Calibri"/>
            </a:endParaRPr>
          </a:p>
          <a:p>
            <a:pPr marL="298450" indent="-285750">
              <a:lnSpc>
                <a:spcPct val="100000"/>
              </a:lnSpc>
              <a:buFont typeface="Arial" panose="020B0604020202020204" pitchFamily="34" charset="0"/>
              <a:buChar char="•"/>
            </a:pPr>
            <a:r>
              <a:rPr lang="en-GB" dirty="0">
                <a:cs typeface="Calibri"/>
                <a:hlinkClick r:id="rId7"/>
              </a:rPr>
              <a:t>VMS Market Developments Part Two</a:t>
            </a:r>
            <a:endParaRPr lang="en-GB" dirty="0">
              <a:cs typeface="Calibri"/>
            </a:endParaRPr>
          </a:p>
          <a:p>
            <a:pPr marL="298450" indent="-285750">
              <a:lnSpc>
                <a:spcPct val="100000"/>
              </a:lnSpc>
              <a:buFont typeface="Arial" panose="020B0604020202020204" pitchFamily="34" charset="0"/>
              <a:buChar char="•"/>
            </a:pPr>
            <a:r>
              <a:rPr lang="en-GB" dirty="0">
                <a:hlinkClick r:id="rId8"/>
              </a:rPr>
              <a:t>The Gig Economy and Human Cloud Landscape: 2018 Update</a:t>
            </a:r>
            <a:endParaRPr sz="1800" dirty="0">
              <a:latin typeface="Calibri"/>
              <a:cs typeface="Calibri"/>
            </a:endParaRPr>
          </a:p>
          <a:p>
            <a:pPr>
              <a:lnSpc>
                <a:spcPct val="100000"/>
              </a:lnSpc>
              <a:spcBef>
                <a:spcPts val="35"/>
              </a:spcBef>
            </a:pPr>
            <a:endParaRPr sz="1850" dirty="0">
              <a:latin typeface="Times New Roman"/>
              <a:cs typeface="Times New Roman"/>
            </a:endParaRPr>
          </a:p>
          <a:p>
            <a:pPr marL="12700">
              <a:lnSpc>
                <a:spcPct val="100000"/>
              </a:lnSpc>
            </a:pPr>
            <a:r>
              <a:rPr sz="1800" b="1" spc="-5" dirty="0">
                <a:latin typeface="Calibri"/>
                <a:cs typeface="Calibri"/>
              </a:rPr>
              <a:t>Contact </a:t>
            </a:r>
            <a:r>
              <a:rPr sz="1800" b="1" dirty="0">
                <a:latin typeface="Calibri"/>
                <a:cs typeface="Calibri"/>
              </a:rPr>
              <a:t>the SIA </a:t>
            </a:r>
            <a:r>
              <a:rPr sz="1800" b="1" spc="-10" dirty="0">
                <a:latin typeface="Calibri"/>
                <a:cs typeface="Calibri"/>
              </a:rPr>
              <a:t>CWS </a:t>
            </a:r>
            <a:r>
              <a:rPr sz="1800" b="1" spc="-5" dirty="0">
                <a:latin typeface="Calibri"/>
                <a:cs typeface="Calibri"/>
              </a:rPr>
              <a:t>Council </a:t>
            </a:r>
            <a:r>
              <a:rPr sz="1800" b="1" spc="-10" dirty="0">
                <a:latin typeface="Calibri"/>
                <a:cs typeface="Calibri"/>
              </a:rPr>
              <a:t>team at</a:t>
            </a:r>
            <a:r>
              <a:rPr sz="1800" b="1" spc="-35" dirty="0">
                <a:latin typeface="Calibri"/>
                <a:cs typeface="Calibri"/>
              </a:rPr>
              <a:t> </a:t>
            </a:r>
            <a:r>
              <a:rPr sz="1800" u="heavy" spc="-10" dirty="0">
                <a:solidFill>
                  <a:srgbClr val="0056B7"/>
                </a:solidFill>
                <a:uFill>
                  <a:solidFill>
                    <a:srgbClr val="0056B7"/>
                  </a:solidFill>
                </a:uFill>
                <a:latin typeface="Calibri"/>
                <a:cs typeface="Calibri"/>
                <a:hlinkClick r:id="rId9"/>
              </a:rPr>
              <a:t>enterpriseservices@staffingindustry.com</a:t>
            </a:r>
            <a:endParaRPr sz="1800" dirty="0">
              <a:latin typeface="Calibri"/>
              <a:cs typeface="Calibri"/>
            </a:endParaRPr>
          </a:p>
        </p:txBody>
      </p:sp>
      <p:sp>
        <p:nvSpPr>
          <p:cNvPr id="7" name="object 7"/>
          <p:cNvSpPr txBox="1">
            <a:spLocks noGrp="1"/>
          </p:cNvSpPr>
          <p:nvPr>
            <p:ph type="title"/>
          </p:nvPr>
        </p:nvSpPr>
        <p:spPr>
          <a:xfrm>
            <a:off x="300024" y="316230"/>
            <a:ext cx="2894330" cy="513715"/>
          </a:xfrm>
          <a:prstGeom prst="rect">
            <a:avLst/>
          </a:prstGeom>
        </p:spPr>
        <p:txBody>
          <a:bodyPr vert="horz" wrap="square" lIns="0" tIns="13335" rIns="0" bIns="0" rtlCol="0">
            <a:spAutoFit/>
          </a:bodyPr>
          <a:lstStyle/>
          <a:p>
            <a:pPr marL="12700">
              <a:lnSpc>
                <a:spcPct val="100000"/>
              </a:lnSpc>
              <a:spcBef>
                <a:spcPts val="105"/>
              </a:spcBef>
            </a:pPr>
            <a:r>
              <a:rPr sz="3200" spc="-5" dirty="0"/>
              <a:t>Useful</a:t>
            </a:r>
            <a:r>
              <a:rPr sz="3200" spc="-90" dirty="0"/>
              <a:t> </a:t>
            </a:r>
            <a:r>
              <a:rPr sz="3200" spc="-15" dirty="0"/>
              <a:t>Resources</a:t>
            </a:r>
            <a:endParaRPr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21C632-7A7E-5140-BA90-EADB55800135}"/>
              </a:ext>
            </a:extLst>
          </p:cNvPr>
          <p:cNvPicPr>
            <a:picLocks noChangeAspect="1"/>
          </p:cNvPicPr>
          <p:nvPr/>
        </p:nvPicPr>
        <p:blipFill rotWithShape="1">
          <a:blip r:embed="rId3"/>
          <a:srcRect t="33458" b="36466"/>
          <a:stretch/>
        </p:blipFill>
        <p:spPr>
          <a:xfrm>
            <a:off x="0" y="1366222"/>
            <a:ext cx="9144000" cy="1828800"/>
          </a:xfrm>
          <a:prstGeom prst="rect">
            <a:avLst/>
          </a:prstGeom>
        </p:spPr>
      </p:pic>
      <p:sp>
        <p:nvSpPr>
          <p:cNvPr id="16" name="Rectangle 15">
            <a:extLst>
              <a:ext uri="{FF2B5EF4-FFF2-40B4-BE49-F238E27FC236}">
                <a16:creationId xmlns:a16="http://schemas.microsoft.com/office/drawing/2014/main" id="{66832AB8-34E0-CD41-8049-6A2B04DB1FFC}"/>
              </a:ext>
            </a:extLst>
          </p:cNvPr>
          <p:cNvSpPr/>
          <p:nvPr/>
        </p:nvSpPr>
        <p:spPr>
          <a:xfrm flipH="1">
            <a:off x="0" y="2936632"/>
            <a:ext cx="9144000" cy="2206866"/>
          </a:xfrm>
          <a:prstGeom prst="rect">
            <a:avLst/>
          </a:prstGeom>
          <a:gradFill>
            <a:gsLst>
              <a:gs pos="100000">
                <a:srgbClr val="0057B8"/>
              </a:gs>
              <a:gs pos="0">
                <a:srgbClr val="5C068C"/>
              </a:gs>
            </a:gsLst>
            <a:lin ang="3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AF1C92C-782A-C641-8726-128E6E12166A}"/>
              </a:ext>
            </a:extLst>
          </p:cNvPr>
          <p:cNvSpPr/>
          <p:nvPr/>
        </p:nvSpPr>
        <p:spPr>
          <a:xfrm flipH="1">
            <a:off x="0" y="2936632"/>
            <a:ext cx="9144000" cy="2206868"/>
          </a:xfrm>
          <a:prstGeom prst="rect">
            <a:avLst/>
          </a:prstGeom>
          <a:gradFill>
            <a:gsLst>
              <a:gs pos="100000">
                <a:schemeClr val="bg1">
                  <a:alpha val="26000"/>
                </a:schemeClr>
              </a:gs>
              <a:gs pos="52000">
                <a:schemeClr val="bg1">
                  <a:alpha val="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9545077-4102-DC4A-91E9-2216768681F2}"/>
              </a:ext>
            </a:extLst>
          </p:cNvPr>
          <p:cNvGrpSpPr/>
          <p:nvPr/>
        </p:nvGrpSpPr>
        <p:grpSpPr>
          <a:xfrm>
            <a:off x="337390" y="954244"/>
            <a:ext cx="8490416" cy="937716"/>
            <a:chOff x="241378" y="963388"/>
            <a:chExt cx="8490416" cy="937716"/>
          </a:xfrm>
        </p:grpSpPr>
        <p:sp>
          <p:nvSpPr>
            <p:cNvPr id="22" name="TextBox 21">
              <a:extLst>
                <a:ext uri="{FF2B5EF4-FFF2-40B4-BE49-F238E27FC236}">
                  <a16:creationId xmlns:a16="http://schemas.microsoft.com/office/drawing/2014/main" id="{3B306C8B-CC33-C24C-96BC-2A56CACD8C57}"/>
                </a:ext>
              </a:extLst>
            </p:cNvPr>
            <p:cNvSpPr txBox="1"/>
            <p:nvPr/>
          </p:nvSpPr>
          <p:spPr>
            <a:xfrm>
              <a:off x="241378" y="963388"/>
              <a:ext cx="8490416" cy="937716"/>
            </a:xfrm>
            <a:prstGeom prst="rect">
              <a:avLst/>
            </a:prstGeom>
            <a:noFill/>
          </p:spPr>
          <p:txBody>
            <a:bodyPr wrap="square" lIns="0" bIns="0" rtlCol="0">
              <a:noAutofit/>
            </a:bodyPr>
            <a:lstStyle/>
            <a:p>
              <a:pPr marL="0" marR="0" lvl="0" indent="0" algn="l" defTabSz="6858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9-12 September 2019</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 | San Diego, CA | Manchester Grand Hyatt |     @</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CWSSummit</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 @SIAGigE </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18FEDEC0-6920-734E-9EDC-0FE57144F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4142" y="1050931"/>
              <a:ext cx="182880" cy="148590"/>
            </a:xfrm>
            <a:prstGeom prst="rect">
              <a:avLst/>
            </a:prstGeom>
          </p:spPr>
        </p:pic>
      </p:grpSp>
      <p:sp>
        <p:nvSpPr>
          <p:cNvPr id="26" name="TextBox 25">
            <a:extLst>
              <a:ext uri="{FF2B5EF4-FFF2-40B4-BE49-F238E27FC236}">
                <a16:creationId xmlns:a16="http://schemas.microsoft.com/office/drawing/2014/main" id="{B278F354-1C50-8F43-B0F6-B66E5B0C3D03}"/>
              </a:ext>
            </a:extLst>
          </p:cNvPr>
          <p:cNvSpPr txBox="1"/>
          <p:nvPr/>
        </p:nvSpPr>
        <p:spPr>
          <a:xfrm>
            <a:off x="312290" y="3099903"/>
            <a:ext cx="8914088" cy="1867752"/>
          </a:xfrm>
          <a:prstGeom prst="rect">
            <a:avLst/>
          </a:prstGeom>
          <a:noFill/>
        </p:spPr>
        <p:txBody>
          <a:bodyPr wrap="square" lIns="0" bIns="0" rtlCol="0" anchor="t">
            <a:noAutofit/>
          </a:bodyPr>
          <a:lstStyle/>
          <a:p>
            <a:pPr marL="0" marR="0" lvl="0" indent="0" algn="l" defTabSz="685800" rtl="0" eaLnBrk="1" fontAlgn="auto" latinLnBrk="0" hangingPunct="1">
              <a:lnSpc>
                <a:spcPct val="90000"/>
              </a:lnSpc>
              <a:spcBef>
                <a:spcPts val="0"/>
              </a:spcBef>
              <a:spcAft>
                <a:spcPts val="600"/>
              </a:spcAft>
              <a:buClrTx/>
              <a:buSzTx/>
              <a:buFontTx/>
              <a:buNone/>
              <a:tabLst/>
              <a:defRPr/>
            </a:pPr>
            <a:r>
              <a:rPr kumimoji="0" lang="en-US" sz="2400" b="1" i="1" u="none" strike="noStrike" kern="1200" cap="none" spc="0" normalizeH="0" baseline="0" noProof="0">
                <a:ln>
                  <a:noFill/>
                </a:ln>
                <a:solidFill>
                  <a:srgbClr val="FFD100"/>
                </a:solidFill>
                <a:effectLst/>
                <a:uLnTx/>
                <a:uFillTx/>
                <a:latin typeface="Calibri" panose="020F0502020204030204" pitchFamily="34" charset="0"/>
                <a:ea typeface="Georgia" charset="0"/>
                <a:cs typeface="Calibri" panose="020F0502020204030204" pitchFamily="34" charset="0"/>
              </a:rPr>
              <a:t>Register Now for San Diego!</a:t>
            </a:r>
            <a:endParaRPr kumimoji="0" lang="en-US" sz="2400" b="0" i="0" u="none" strike="noStrike" kern="1200" cap="none" spc="0" normalizeH="0" baseline="0" noProof="0">
              <a:ln>
                <a:noFill/>
              </a:ln>
              <a:solidFill>
                <a:srgbClr val="FFD1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Join your peers at the annual </a:t>
            </a:r>
            <a:r>
              <a:rPr kumimoji="0" lang="en-US" sz="1800" b="1" i="0" u="none" strike="noStrike" kern="1200" cap="none" spc="0" normalizeH="0" baseline="0" noProof="0">
                <a:ln>
                  <a:noFill/>
                </a:ln>
                <a:solidFill>
                  <a:srgbClr val="FFD100"/>
                </a:solidFill>
                <a:effectLst/>
                <a:uLnTx/>
                <a:uFillTx/>
                <a:latin typeface="Calibri" panose="020F0502020204030204"/>
                <a:ea typeface="+mn-ea"/>
                <a:cs typeface="+mn-cs"/>
              </a:rPr>
              <a:t>CWS Summit</a:t>
            </a:r>
            <a:r>
              <a:rPr kumimoji="0" lang="en-US" sz="1800" b="0" i="0" u="none" strike="noStrike" kern="1200" cap="none" spc="0" normalizeH="0" baseline="0" noProof="0">
                <a:ln>
                  <a:noFill/>
                </a:ln>
                <a:solidFill>
                  <a:srgbClr val="FFD100"/>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the largest North American networking event </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for contingent and workforce solutions professionals, followed by the award-winning</a:t>
            </a:r>
            <a:b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FFD100"/>
                </a:solidFill>
                <a:effectLst/>
                <a:uLnTx/>
                <a:uFillTx/>
                <a:latin typeface="Calibri" panose="020F0502020204030204"/>
                <a:ea typeface="+mn-ea"/>
                <a:cs typeface="+mn-cs"/>
              </a:rPr>
              <a:t>Collaboration in the Gig Economy</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conference where all players ​in the workforce solutions ecosystem connect and </a:t>
            </a:r>
            <a:r>
              <a:rPr kumimoji="0" lang="en-US" sz="1800" b="0" i="0" u="none" strike="noStrike" kern="1200" cap="none" spc="0" normalizeH="0" baseline="0" noProof="0" err="1">
                <a:ln>
                  <a:noFill/>
                </a:ln>
                <a:solidFill>
                  <a:srgbClr val="FFFFFF"/>
                </a:solidFill>
                <a:effectLst/>
                <a:uLnTx/>
                <a:uFillTx/>
                <a:latin typeface="Calibri" panose="020F0502020204030204"/>
                <a:ea typeface="+mn-ea"/>
                <a:cs typeface="+mn-cs"/>
              </a:rPr>
              <a:t>optimise</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the talent supply chain.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Register now at </a:t>
            </a:r>
            <a:r>
              <a:rPr kumimoji="0" lang="en-US" sz="2000" b="1" i="0" u="none" strike="noStrike" kern="1200" cap="none" spc="0" normalizeH="0" baseline="0" noProof="0">
                <a:ln>
                  <a:noFill/>
                </a:ln>
                <a:solidFill>
                  <a:srgbClr val="FFD100"/>
                </a:solidFill>
                <a:effectLst/>
                <a:uLnTx/>
                <a:uFillTx/>
                <a:latin typeface="Calibri" panose="020F0502020204030204"/>
                <a:ea typeface="+mn-ea"/>
                <a:cs typeface="+mn-cs"/>
              </a:rPr>
              <a:t>www.cwssummit.com</a:t>
            </a:r>
          </a:p>
        </p:txBody>
      </p:sp>
      <p:pic>
        <p:nvPicPr>
          <p:cNvPr id="11" name="Picture 10">
            <a:extLst>
              <a:ext uri="{FF2B5EF4-FFF2-40B4-BE49-F238E27FC236}">
                <a16:creationId xmlns:a16="http://schemas.microsoft.com/office/drawing/2014/main" id="{84C0F8B0-4E71-274C-8B2E-01BC12481480}"/>
              </a:ext>
            </a:extLst>
          </p:cNvPr>
          <p:cNvPicPr>
            <a:picLocks noChangeAspect="1"/>
          </p:cNvPicPr>
          <p:nvPr/>
        </p:nvPicPr>
        <p:blipFill>
          <a:blip r:embed="rId5"/>
          <a:stretch>
            <a:fillRect/>
          </a:stretch>
        </p:blipFill>
        <p:spPr>
          <a:xfrm>
            <a:off x="329888" y="182880"/>
            <a:ext cx="3223260" cy="685800"/>
          </a:xfrm>
          <a:prstGeom prst="rect">
            <a:avLst/>
          </a:prstGeom>
        </p:spPr>
      </p:pic>
      <p:pic>
        <p:nvPicPr>
          <p:cNvPr id="12" name="Picture 11">
            <a:extLst>
              <a:ext uri="{FF2B5EF4-FFF2-40B4-BE49-F238E27FC236}">
                <a16:creationId xmlns:a16="http://schemas.microsoft.com/office/drawing/2014/main" id="{1ABB1603-1168-084A-AAD8-276930FA3C71}"/>
              </a:ext>
            </a:extLst>
          </p:cNvPr>
          <p:cNvPicPr>
            <a:picLocks noChangeAspect="1"/>
          </p:cNvPicPr>
          <p:nvPr/>
        </p:nvPicPr>
        <p:blipFill>
          <a:blip r:embed="rId6"/>
          <a:stretch>
            <a:fillRect/>
          </a:stretch>
        </p:blipFill>
        <p:spPr>
          <a:xfrm>
            <a:off x="4181138" y="182880"/>
            <a:ext cx="3760474" cy="685800"/>
          </a:xfrm>
          <a:prstGeom prst="rect">
            <a:avLst/>
          </a:prstGeom>
        </p:spPr>
      </p:pic>
      <p:cxnSp>
        <p:nvCxnSpPr>
          <p:cNvPr id="13" name="Straight Connector 12">
            <a:extLst>
              <a:ext uri="{FF2B5EF4-FFF2-40B4-BE49-F238E27FC236}">
                <a16:creationId xmlns:a16="http://schemas.microsoft.com/office/drawing/2014/main" id="{C2BAD9E4-EC20-CF44-9ADA-42B79A709FA8}"/>
              </a:ext>
            </a:extLst>
          </p:cNvPr>
          <p:cNvCxnSpPr/>
          <p:nvPr/>
        </p:nvCxnSpPr>
        <p:spPr>
          <a:xfrm>
            <a:off x="3911600" y="184727"/>
            <a:ext cx="0" cy="6788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436F30C-CF90-2648-B388-45F990A09FB8}"/>
              </a:ext>
            </a:extLst>
          </p:cNvPr>
          <p:cNvSpPr/>
          <p:nvPr/>
        </p:nvSpPr>
        <p:spPr>
          <a:xfrm>
            <a:off x="0" y="5061374"/>
            <a:ext cx="9144000" cy="905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181164"/>
      </p:ext>
    </p:extLst>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01" y="1343556"/>
            <a:ext cx="6817139" cy="1600438"/>
          </a:xfrm>
          <a:prstGeom prst="rect">
            <a:avLst/>
          </a:prstGeom>
        </p:spPr>
        <p:txBody>
          <a:bodyPr wrap="square" lIns="274320" tIns="0" rIns="0" bIns="0">
            <a:spAutoFit/>
          </a:bodyPr>
          <a:lstStyle/>
          <a:p>
            <a:pPr marL="0" marR="0" lvl="0" indent="0" algn="l" defTabSz="685783"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455560"/>
                </a:solidFill>
                <a:effectLst/>
                <a:uLnTx/>
                <a:uFillTx/>
                <a:latin typeface="Calibri" panose="020F0502020204030204"/>
                <a:ea typeface="+mn-ea"/>
                <a:cs typeface="+mn-cs"/>
              </a:rPr>
              <a:t>Invest in Your Future. Today.</a:t>
            </a:r>
            <a:b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CCWP is fast becoming the industry’s most sought after accreditation. It unifies a common language, and draws a road map for your continuous improvement in contingent workforce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programmes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EE3124"/>
                </a:solidFill>
                <a:effectLst/>
                <a:uLnTx/>
                <a:uFillTx/>
                <a:latin typeface="Calibri" panose="020F0502020204030204"/>
                <a:ea typeface="+mn-ea"/>
                <a:cs typeface="+mn-cs"/>
              </a:rPr>
              <a:t>Register Today!</a:t>
            </a:r>
          </a:p>
        </p:txBody>
      </p:sp>
      <p:pic>
        <p:nvPicPr>
          <p:cNvPr id="5" name="Picture 4">
            <a:extLst>
              <a:ext uri="{FF2B5EF4-FFF2-40B4-BE49-F238E27FC236}">
                <a16:creationId xmlns:a16="http://schemas.microsoft.com/office/drawing/2014/main" id="{856A93E4-54EB-C747-9971-2639A32E58FF}"/>
              </a:ext>
            </a:extLst>
          </p:cNvPr>
          <p:cNvPicPr>
            <a:picLocks noChangeAspect="1"/>
          </p:cNvPicPr>
          <p:nvPr/>
        </p:nvPicPr>
        <p:blipFill>
          <a:blip r:embed="rId3"/>
          <a:stretch>
            <a:fillRect/>
          </a:stretch>
        </p:blipFill>
        <p:spPr>
          <a:xfrm>
            <a:off x="327532" y="347472"/>
            <a:ext cx="3162305" cy="685800"/>
          </a:xfrm>
          <a:prstGeom prst="rect">
            <a:avLst/>
          </a:prstGeom>
        </p:spPr>
      </p:pic>
      <p:grpSp>
        <p:nvGrpSpPr>
          <p:cNvPr id="6" name="Group 5">
            <a:extLst>
              <a:ext uri="{FF2B5EF4-FFF2-40B4-BE49-F238E27FC236}">
                <a16:creationId xmlns:a16="http://schemas.microsoft.com/office/drawing/2014/main" id="{DDFD8CA9-BF73-6641-876F-46B26A211614}"/>
              </a:ext>
            </a:extLst>
          </p:cNvPr>
          <p:cNvGrpSpPr/>
          <p:nvPr/>
        </p:nvGrpSpPr>
        <p:grpSpPr>
          <a:xfrm>
            <a:off x="3466879" y="397386"/>
            <a:ext cx="3120213" cy="614014"/>
            <a:chOff x="2226657" y="282358"/>
            <a:chExt cx="3120213" cy="614014"/>
          </a:xfrm>
        </p:grpSpPr>
        <p:sp>
          <p:nvSpPr>
            <p:cNvPr id="7" name="Rectangle 6">
              <a:extLst>
                <a:ext uri="{FF2B5EF4-FFF2-40B4-BE49-F238E27FC236}">
                  <a16:creationId xmlns:a16="http://schemas.microsoft.com/office/drawing/2014/main" id="{4DC480BB-3307-3C4B-AABD-A0B3F8072C5D}"/>
                </a:ext>
              </a:extLst>
            </p:cNvPr>
            <p:cNvSpPr/>
            <p:nvPr userDrawn="1"/>
          </p:nvSpPr>
          <p:spPr>
            <a:xfrm>
              <a:off x="2226657" y="282358"/>
              <a:ext cx="3120213" cy="614014"/>
            </a:xfrm>
            <a:prstGeom prst="rect">
              <a:avLst/>
            </a:prstGeom>
          </p:spPr>
          <p:txBody>
            <a:bodyPr wrap="none" lIns="182880" tIns="0" rIns="0" bIns="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400" b="1" i="1" u="none" strike="noStrike" kern="1200" cap="none" spc="0" normalizeH="0" baseline="0" noProof="0">
                  <a:ln>
                    <a:noFill/>
                  </a:ln>
                  <a:solidFill>
                    <a:srgbClr val="EE3124"/>
                  </a:solidFill>
                  <a:effectLst/>
                  <a:uLnTx/>
                  <a:uFillTx/>
                  <a:latin typeface="Calibri" panose="020F0502020204030204"/>
                  <a:ea typeface="+mn-ea"/>
                  <a:cs typeface="+mn-cs"/>
                </a:rPr>
                <a:t>View the full schedule of classes at:</a:t>
              </a:r>
              <a:br>
                <a:rPr kumimoji="0" lang="en-US" sz="1400" b="1" i="1"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www.staffingindustry.com/certification</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      @SIACCWP #CCWP</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descr="Twitter_bird_BlueNoBack.eps">
              <a:extLst>
                <a:ext uri="{FF2B5EF4-FFF2-40B4-BE49-F238E27FC236}">
                  <a16:creationId xmlns:a16="http://schemas.microsoft.com/office/drawing/2014/main" id="{3CAA7DEA-1724-1F4A-885A-F6310563EF84}"/>
                </a:ext>
              </a:extLst>
            </p:cNvPr>
            <p:cNvPicPr>
              <a:picLocks noChangeAspect="1"/>
            </p:cNvPicPr>
            <p:nvPr userDrawn="1"/>
          </p:nvPicPr>
          <p:blipFill>
            <a:blip r:embed="rId4" cstate="print">
              <a:biLevel thresh="75000"/>
              <a:extLst>
                <a:ext uri="{28A0092B-C50C-407E-A947-70E740481C1C}">
                  <a14:useLocalDpi xmlns:a14="http://schemas.microsoft.com/office/drawing/2010/main" val="0"/>
                </a:ext>
              </a:extLst>
            </a:blip>
            <a:stretch>
              <a:fillRect/>
            </a:stretch>
          </p:blipFill>
          <p:spPr>
            <a:xfrm>
              <a:off x="2432336" y="711935"/>
              <a:ext cx="203200" cy="165608"/>
            </a:xfrm>
            <a:prstGeom prst="rect">
              <a:avLst/>
            </a:prstGeom>
          </p:spPr>
        </p:pic>
      </p:grpSp>
      <p:sp>
        <p:nvSpPr>
          <p:cNvPr id="9" name="TextBox 8">
            <a:extLst>
              <a:ext uri="{FF2B5EF4-FFF2-40B4-BE49-F238E27FC236}">
                <a16:creationId xmlns:a16="http://schemas.microsoft.com/office/drawing/2014/main" id="{80225EB2-830C-AB45-8066-83E6786A60E7}"/>
              </a:ext>
            </a:extLst>
          </p:cNvPr>
          <p:cNvSpPr txBox="1"/>
          <p:nvPr/>
        </p:nvSpPr>
        <p:spPr>
          <a:xfrm>
            <a:off x="327532" y="2938311"/>
            <a:ext cx="3447803" cy="923330"/>
          </a:xfrm>
          <a:prstGeom prst="rect">
            <a:avLst/>
          </a:prstGeom>
          <a:noFill/>
        </p:spPr>
        <p:txBody>
          <a:bodyPr wrap="non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13-14 August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Melbourne, Australia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19-20 August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Calgary, Canada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22-23 October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London, UK</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56556"/>
      </p:ext>
    </p:extLst>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70088" y="1191807"/>
            <a:ext cx="5462821" cy="1576849"/>
          </a:xfrm>
          <a:prstGeom prst="rect">
            <a:avLst/>
          </a:prstGeom>
        </p:spPr>
        <p:txBody>
          <a:bodyPr wrap="square" lIns="0" bIns="0" rtlCol="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5560"/>
                </a:solidFill>
                <a:effectLst/>
                <a:uLnTx/>
                <a:uFillTx/>
                <a:latin typeface="Calibri" panose="020F0502020204030204"/>
                <a:ea typeface="+mn-ea"/>
                <a:cs typeface="+mn-cs"/>
              </a:rPr>
              <a:t>Expand Your Expertise in SOW. Now.</a:t>
            </a:r>
          </a:p>
        </p:txBody>
      </p:sp>
      <p:pic>
        <p:nvPicPr>
          <p:cNvPr id="6" name="Picture 5">
            <a:extLst>
              <a:ext uri="{FF2B5EF4-FFF2-40B4-BE49-F238E27FC236}">
                <a16:creationId xmlns:a16="http://schemas.microsoft.com/office/drawing/2014/main" id="{63568F91-DD54-8E40-9466-4E8307DA22E3}"/>
              </a:ext>
            </a:extLst>
          </p:cNvPr>
          <p:cNvPicPr>
            <a:picLocks noChangeAspect="1"/>
          </p:cNvPicPr>
          <p:nvPr/>
        </p:nvPicPr>
        <p:blipFill>
          <a:blip r:embed="rId3"/>
          <a:stretch>
            <a:fillRect/>
          </a:stretch>
        </p:blipFill>
        <p:spPr>
          <a:xfrm>
            <a:off x="330996" y="347472"/>
            <a:ext cx="2752725" cy="685800"/>
          </a:xfrm>
          <a:prstGeom prst="rect">
            <a:avLst/>
          </a:prstGeom>
        </p:spPr>
      </p:pic>
      <p:grpSp>
        <p:nvGrpSpPr>
          <p:cNvPr id="7" name="Group 6">
            <a:extLst>
              <a:ext uri="{FF2B5EF4-FFF2-40B4-BE49-F238E27FC236}">
                <a16:creationId xmlns:a16="http://schemas.microsoft.com/office/drawing/2014/main" id="{E6D4BD54-4768-644B-BC2B-1C61D62189C9}"/>
              </a:ext>
            </a:extLst>
          </p:cNvPr>
          <p:cNvGrpSpPr/>
          <p:nvPr/>
        </p:nvGrpSpPr>
        <p:grpSpPr>
          <a:xfrm>
            <a:off x="3086059" y="387000"/>
            <a:ext cx="3120213" cy="614014"/>
            <a:chOff x="2980555" y="336550"/>
            <a:chExt cx="3120213" cy="614014"/>
          </a:xfrm>
        </p:grpSpPr>
        <p:sp>
          <p:nvSpPr>
            <p:cNvPr id="8" name="Rectangle 7">
              <a:extLst>
                <a:ext uri="{FF2B5EF4-FFF2-40B4-BE49-F238E27FC236}">
                  <a16:creationId xmlns:a16="http://schemas.microsoft.com/office/drawing/2014/main" id="{1E775034-3B91-5F44-B320-E242B62578ED}"/>
                </a:ext>
              </a:extLst>
            </p:cNvPr>
            <p:cNvSpPr/>
            <p:nvPr/>
          </p:nvSpPr>
          <p:spPr>
            <a:xfrm>
              <a:off x="2980555" y="336550"/>
              <a:ext cx="3120213" cy="614014"/>
            </a:xfrm>
            <a:prstGeom prst="rect">
              <a:avLst/>
            </a:prstGeom>
          </p:spPr>
          <p:txBody>
            <a:bodyPr wrap="none" lIns="182880" tIns="0" rIns="0" bIns="0">
              <a:spAutoFit/>
            </a:bodyPr>
            <a:lstStyle/>
            <a:p>
              <a:pPr marL="0" marR="0" lvl="0" indent="0" algn="l" defTabSz="685783" rtl="0" eaLnBrk="1" fontAlgn="auto" latinLnBrk="0" hangingPunct="1">
                <a:lnSpc>
                  <a:spcPct val="95000"/>
                </a:lnSpc>
                <a:spcBef>
                  <a:spcPts val="0"/>
                </a:spcBef>
                <a:spcAft>
                  <a:spcPts val="0"/>
                </a:spcAft>
                <a:buClrTx/>
                <a:buSzTx/>
                <a:buFontTx/>
                <a:buNone/>
                <a:tabLst/>
                <a:defRPr/>
              </a:pPr>
              <a:r>
                <a:rPr kumimoji="0" lang="en-US" sz="1400" b="1" i="1" u="none" strike="noStrike" kern="1200" cap="none" spc="0" normalizeH="0" baseline="0" noProof="0">
                  <a:ln>
                    <a:noFill/>
                  </a:ln>
                  <a:solidFill>
                    <a:srgbClr val="EE3124"/>
                  </a:solidFill>
                  <a:effectLst/>
                  <a:uLnTx/>
                  <a:uFillTx/>
                  <a:latin typeface="Calibri" panose="020F0502020204030204"/>
                  <a:ea typeface="+mn-ea"/>
                  <a:cs typeface="+mn-cs"/>
                </a:rPr>
                <a:t>View the full schedule of classes at:</a:t>
              </a:r>
              <a:br>
                <a:rPr kumimoji="0" lang="en-US" sz="1400" b="1" i="0" u="none" strike="noStrike" kern="1200" cap="none" spc="0" normalizeH="0" baseline="0" noProof="0">
                  <a:ln>
                    <a:noFill/>
                  </a:ln>
                  <a:solidFill>
                    <a:srgbClr val="0057B7"/>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www.staffingindustry.com/certification</a:t>
              </a:r>
              <a:b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      @SIACCWP #CCWP</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Twitter_bird_BlueNoBack.eps">
              <a:extLst>
                <a:ext uri="{FF2B5EF4-FFF2-40B4-BE49-F238E27FC236}">
                  <a16:creationId xmlns:a16="http://schemas.microsoft.com/office/drawing/2014/main" id="{FE613E00-9D29-C642-9722-9E3042E54BA3}"/>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170401" y="772811"/>
              <a:ext cx="203200" cy="165608"/>
            </a:xfrm>
            <a:prstGeom prst="rect">
              <a:avLst/>
            </a:prstGeom>
          </p:spPr>
        </p:pic>
      </p:grpSp>
      <p:sp>
        <p:nvSpPr>
          <p:cNvPr id="12" name="TextBox 11">
            <a:extLst>
              <a:ext uri="{FF2B5EF4-FFF2-40B4-BE49-F238E27FC236}">
                <a16:creationId xmlns:a16="http://schemas.microsoft.com/office/drawing/2014/main" id="{7AC206AB-BEC4-6C41-96DA-6FE0984ED49C}"/>
              </a:ext>
            </a:extLst>
          </p:cNvPr>
          <p:cNvSpPr txBox="1"/>
          <p:nvPr/>
        </p:nvSpPr>
        <p:spPr>
          <a:xfrm>
            <a:off x="370088" y="1610506"/>
            <a:ext cx="7180782" cy="2485043"/>
          </a:xfrm>
          <a:prstGeom prst="rect">
            <a:avLst/>
          </a:prstGeom>
        </p:spPr>
        <p:txBody>
          <a:bodyPr wrap="square" lIns="0" bIns="0" rtlCol="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The CCWP SOW Management Expert Certification provides you with strategies to </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control costs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and </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enhance project/services engagement quality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within your programmes. The certification will further test your comprehension of managing SOW engagements.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E3124"/>
                </a:solidFill>
                <a:effectLst/>
                <a:uLnTx/>
                <a:uFillTx/>
                <a:latin typeface="Calibri" panose="020F0502020204030204"/>
                <a:ea typeface="+mn-ea"/>
                <a:cs typeface="+mn-cs"/>
              </a:rPr>
              <a:t>Register Today!</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D06FC77-20FE-AF45-8282-129C2E8D3150}"/>
              </a:ext>
            </a:extLst>
          </p:cNvPr>
          <p:cNvSpPr txBox="1"/>
          <p:nvPr/>
        </p:nvSpPr>
        <p:spPr>
          <a:xfrm>
            <a:off x="381000" y="3105150"/>
            <a:ext cx="2948179" cy="1200329"/>
          </a:xfrm>
          <a:prstGeom prst="rect">
            <a:avLst/>
          </a:prstGeom>
          <a:noFill/>
        </p:spPr>
        <p:txBody>
          <a:bodyPr wrap="non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7-8 August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Sydney, Australia</a:t>
            </a:r>
          </a:p>
          <a:p>
            <a:pPr lvl="0" defTabSz="457200">
              <a:defRPr/>
            </a:pPr>
            <a:r>
              <a:rPr lang="en-US" b="1" dirty="0">
                <a:solidFill>
                  <a:srgbClr val="000000"/>
                </a:solidFill>
              </a:rPr>
              <a:t>21-22 August </a:t>
            </a:r>
            <a:r>
              <a:rPr lang="en-US" dirty="0">
                <a:solidFill>
                  <a:srgbClr val="000000"/>
                </a:solidFill>
              </a:rPr>
              <a:t>| Calgary, Canada</a:t>
            </a:r>
          </a:p>
          <a:p>
            <a:pPr lvl="0" defTabSz="457200">
              <a:defRPr/>
            </a:pPr>
            <a:r>
              <a:rPr lang="en-US" b="1" dirty="0">
                <a:solidFill>
                  <a:srgbClr val="000000"/>
                </a:solidFill>
              </a:rPr>
              <a:t>21-22 November </a:t>
            </a:r>
            <a:r>
              <a:rPr lang="en-US" dirty="0">
                <a:solidFill>
                  <a:srgbClr val="000000"/>
                </a:solidFill>
              </a:rPr>
              <a:t>| London, UK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754639"/>
      </p:ext>
    </p:extLst>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A6586-2745-054B-A41D-C2F9AE519631}"/>
              </a:ext>
            </a:extLst>
          </p:cNvPr>
          <p:cNvPicPr>
            <a:picLocks noChangeAspect="1"/>
          </p:cNvPicPr>
          <p:nvPr/>
        </p:nvPicPr>
        <p:blipFill>
          <a:blip r:embed="rId2"/>
          <a:stretch>
            <a:fillRect/>
          </a:stretch>
        </p:blipFill>
        <p:spPr>
          <a:xfrm>
            <a:off x="327532" y="347472"/>
            <a:ext cx="2828925" cy="685800"/>
          </a:xfrm>
          <a:prstGeom prst="rect">
            <a:avLst/>
          </a:prstGeom>
        </p:spPr>
      </p:pic>
      <p:sp>
        <p:nvSpPr>
          <p:cNvPr id="3" name="Rectangle 2">
            <a:extLst>
              <a:ext uri="{FF2B5EF4-FFF2-40B4-BE49-F238E27FC236}">
                <a16:creationId xmlns:a16="http://schemas.microsoft.com/office/drawing/2014/main" id="{DA652E65-69BE-6F46-8B35-F4FDC9D08CF5}"/>
              </a:ext>
            </a:extLst>
          </p:cNvPr>
          <p:cNvSpPr/>
          <p:nvPr/>
        </p:nvSpPr>
        <p:spPr>
          <a:xfrm>
            <a:off x="285146" y="1202992"/>
            <a:ext cx="5025772" cy="867930"/>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55560"/>
                </a:solidFill>
                <a:effectLst/>
                <a:uLnTx/>
                <a:uFillTx/>
                <a:latin typeface="Calibri" panose="020F0502020204030204"/>
                <a:ea typeface="ＭＳ Ｐゴシック" panose="020B0600070205080204" pitchFamily="34" charset="-128"/>
                <a:cs typeface="+mn-cs"/>
              </a:rPr>
              <a:t>Industry Insights from the Comfort of Your Office!</a:t>
            </a:r>
          </a:p>
        </p:txBody>
      </p:sp>
      <p:sp>
        <p:nvSpPr>
          <p:cNvPr id="4" name="Rectangle 3">
            <a:extLst>
              <a:ext uri="{FF2B5EF4-FFF2-40B4-BE49-F238E27FC236}">
                <a16:creationId xmlns:a16="http://schemas.microsoft.com/office/drawing/2014/main" id="{A648C177-2DC9-E147-B430-450A5E1B0297}"/>
              </a:ext>
            </a:extLst>
          </p:cNvPr>
          <p:cNvSpPr/>
          <p:nvPr/>
        </p:nvSpPr>
        <p:spPr>
          <a:xfrm>
            <a:off x="288814" y="4371080"/>
            <a:ext cx="5228322"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View webinar topics and sign up at:</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www.staffingindustry.com/webinars-buyer</a:t>
            </a:r>
          </a:p>
        </p:txBody>
      </p:sp>
      <p:sp>
        <p:nvSpPr>
          <p:cNvPr id="5" name="Rectangle 4">
            <a:extLst>
              <a:ext uri="{FF2B5EF4-FFF2-40B4-BE49-F238E27FC236}">
                <a16:creationId xmlns:a16="http://schemas.microsoft.com/office/drawing/2014/main" id="{C650B605-F1C3-BE46-AE79-85FA12684939}"/>
              </a:ext>
            </a:extLst>
          </p:cNvPr>
          <p:cNvSpPr/>
          <p:nvPr/>
        </p:nvSpPr>
        <p:spPr>
          <a:xfrm>
            <a:off x="306715" y="2020550"/>
            <a:ext cx="4932096"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1E1F"/>
                </a:solidFill>
                <a:effectLst/>
                <a:uLnTx/>
                <a:uFillTx/>
                <a:latin typeface="Calibri" charset="0"/>
                <a:ea typeface="+mn-ea"/>
                <a:cs typeface="+mn-cs"/>
              </a:rPr>
              <a:t>Webinars focus on a variety of relevant contingent </a:t>
            </a:r>
            <a:r>
              <a:rPr kumimoji="0" lang="en-US" sz="1800" b="0" i="0" u="none" strike="noStrike" kern="1200" cap="none" spc="0" normalizeH="0" baseline="0" noProof="0" err="1">
                <a:ln>
                  <a:noFill/>
                </a:ln>
                <a:solidFill>
                  <a:srgbClr val="221E1F"/>
                </a:solidFill>
                <a:effectLst/>
                <a:uLnTx/>
                <a:uFillTx/>
                <a:latin typeface="Calibri" charset="0"/>
                <a:ea typeface="+mn-ea"/>
                <a:cs typeface="+mn-cs"/>
              </a:rPr>
              <a:t>labour</a:t>
            </a:r>
            <a:r>
              <a:rPr kumimoji="0" lang="en-US" sz="1800" b="0" i="0" u="none" strike="noStrike" kern="1200" cap="none" spc="0" normalizeH="0" baseline="0" noProof="0">
                <a:ln>
                  <a:noFill/>
                </a:ln>
                <a:solidFill>
                  <a:srgbClr val="221E1F"/>
                </a:solidFill>
                <a:effectLst/>
                <a:uLnTx/>
                <a:uFillTx/>
                <a:latin typeface="Calibri" charset="0"/>
                <a:ea typeface="+mn-ea"/>
                <a:cs typeface="+mn-cs"/>
              </a:rPr>
              <a:t> topics from industry developments and forecasts to ideas, techniques and insights.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8F6EDC5-6F0C-AD4B-853A-DF100253E30F}"/>
              </a:ext>
            </a:extLst>
          </p:cNvPr>
          <p:cNvGrpSpPr/>
          <p:nvPr/>
        </p:nvGrpSpPr>
        <p:grpSpPr>
          <a:xfrm>
            <a:off x="376132" y="3104647"/>
            <a:ext cx="2780326" cy="1294425"/>
            <a:chOff x="376131" y="3096961"/>
            <a:chExt cx="3436883" cy="981732"/>
          </a:xfrm>
        </p:grpSpPr>
        <p:sp>
          <p:nvSpPr>
            <p:cNvPr id="12" name="TextBox 11">
              <a:extLst>
                <a:ext uri="{FF2B5EF4-FFF2-40B4-BE49-F238E27FC236}">
                  <a16:creationId xmlns:a16="http://schemas.microsoft.com/office/drawing/2014/main" id="{D385D786-3F21-0540-BABC-49D539654C47}"/>
                </a:ext>
              </a:extLst>
            </p:cNvPr>
            <p:cNvSpPr txBox="1"/>
            <p:nvPr/>
          </p:nvSpPr>
          <p:spPr>
            <a:xfrm>
              <a:off x="376963" y="3096961"/>
              <a:ext cx="3280637" cy="817344"/>
            </a:xfrm>
            <a:prstGeom prst="rect">
              <a:avLst/>
            </a:prstGeom>
            <a:solidFill>
              <a:srgbClr val="FFD10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2019 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25 September</a:t>
              </a:r>
            </a:p>
            <a:p>
              <a:pPr lvl="0" defTabSz="457200">
                <a:defRPr/>
              </a:pPr>
              <a:r>
                <a:rPr lang="en-US" sz="1600" b="1" dirty="0">
                  <a:solidFill>
                    <a:srgbClr val="000000"/>
                  </a:solidFill>
                </a:rPr>
                <a:t>• </a:t>
              </a:r>
              <a:r>
                <a:rPr lang="en-US" sz="1600" dirty="0">
                  <a:solidFill>
                    <a:srgbClr val="000000"/>
                  </a:solidFill>
                </a:rPr>
                <a:t>13 November</a:t>
              </a:r>
            </a:p>
            <a:p>
              <a:pPr lvl="0" defTabSz="457200">
                <a:defRPr/>
              </a:pPr>
              <a:r>
                <a:rPr lang="en-US" sz="1600" b="1" dirty="0">
                  <a:solidFill>
                    <a:srgbClr val="000000"/>
                  </a:solidFill>
                </a:rPr>
                <a:t>• </a:t>
              </a:r>
              <a:r>
                <a:rPr lang="en-US" sz="1600" dirty="0">
                  <a:solidFill>
                    <a:srgbClr val="000000"/>
                  </a:solidFill>
                </a:rPr>
                <a:t>17 December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6E1FFBE-944D-424A-B088-55D950E59F9C}"/>
                </a:ext>
              </a:extLst>
            </p:cNvPr>
            <p:cNvSpPr/>
            <p:nvPr/>
          </p:nvSpPr>
          <p:spPr>
            <a:xfrm>
              <a:off x="376131" y="3302974"/>
              <a:ext cx="1947903" cy="590931"/>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19E4BD-6A9E-2943-A71D-643DBA30675F}"/>
                </a:ext>
              </a:extLst>
            </p:cNvPr>
            <p:cNvSpPr/>
            <p:nvPr/>
          </p:nvSpPr>
          <p:spPr>
            <a:xfrm>
              <a:off x="2309505" y="3118188"/>
              <a:ext cx="1503509" cy="960505"/>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75397933"/>
      </p:ext>
    </p:extLst>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77D647-6CF4-3C44-9017-2E9F79A63B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 y="-1"/>
            <a:ext cx="9143248" cy="5143500"/>
          </a:xfrm>
          <a:prstGeom prst="rect">
            <a:avLst/>
          </a:prstGeom>
        </p:spPr>
      </p:pic>
      <p:pic>
        <p:nvPicPr>
          <p:cNvPr id="3" name="Picture 2">
            <a:extLst>
              <a:ext uri="{FF2B5EF4-FFF2-40B4-BE49-F238E27FC236}">
                <a16:creationId xmlns:a16="http://schemas.microsoft.com/office/drawing/2014/main" id="{3AA0DA1A-F3C8-A946-BBF9-E5B44388496F}"/>
              </a:ext>
            </a:extLst>
          </p:cNvPr>
          <p:cNvPicPr>
            <a:picLocks noChangeAspect="1"/>
          </p:cNvPicPr>
          <p:nvPr/>
        </p:nvPicPr>
        <p:blipFill>
          <a:blip r:embed="rId3"/>
          <a:stretch>
            <a:fillRect/>
          </a:stretch>
        </p:blipFill>
        <p:spPr>
          <a:xfrm>
            <a:off x="329183" y="347472"/>
            <a:ext cx="3737991" cy="828108"/>
          </a:xfrm>
          <a:prstGeom prst="rect">
            <a:avLst/>
          </a:prstGeom>
        </p:spPr>
      </p:pic>
      <p:sp>
        <p:nvSpPr>
          <p:cNvPr id="7" name="TextBox 6">
            <a:extLst>
              <a:ext uri="{FF2B5EF4-FFF2-40B4-BE49-F238E27FC236}">
                <a16:creationId xmlns:a16="http://schemas.microsoft.com/office/drawing/2014/main" id="{CD4BBD04-D894-E947-BA46-CD0BDAA48E08}"/>
              </a:ext>
            </a:extLst>
          </p:cNvPr>
          <p:cNvSpPr txBox="1"/>
          <p:nvPr/>
        </p:nvSpPr>
        <p:spPr>
          <a:xfrm>
            <a:off x="358666" y="1363225"/>
            <a:ext cx="4700351" cy="2410918"/>
          </a:xfrm>
          <a:prstGeom prst="rect">
            <a:avLst/>
          </a:prstGeom>
          <a:noFill/>
        </p:spPr>
        <p:txBody>
          <a:bodyPr wrap="square" lIns="0" bIns="0" rtlCol="0" anchor="t">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Calling all Contingent </a:t>
            </a:r>
            <a:b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Workforce </a:t>
            </a:r>
            <a:r>
              <a:rPr kumimoji="0" lang="en-US" sz="3200" b="1" i="0" u="none" strike="noStrike" kern="1200" cap="none" spc="0" normalizeH="0" baseline="0" noProof="0" err="1">
                <a:ln>
                  <a:noFill/>
                </a:ln>
                <a:solidFill>
                  <a:prstClr val="black"/>
                </a:solidFill>
                <a:effectLst/>
                <a:uLnTx/>
                <a:uFillTx/>
                <a:latin typeface="Calibri" panose="020F0502020204030204"/>
                <a:ea typeface="+mn-ea"/>
                <a:cs typeface="+mn-cs"/>
              </a:rPr>
              <a:t>Programme</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Game Changers!</a:t>
            </a: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Nominate yourself, a peer, or client!</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8" name="Rectangle 7">
            <a:extLst>
              <a:ext uri="{FF2B5EF4-FFF2-40B4-BE49-F238E27FC236}">
                <a16:creationId xmlns:a16="http://schemas.microsoft.com/office/drawing/2014/main" id="{8B9D7D60-7E1A-444E-9E5E-534D48692B2B}"/>
              </a:ext>
            </a:extLst>
          </p:cNvPr>
          <p:cNvSpPr/>
          <p:nvPr/>
        </p:nvSpPr>
        <p:spPr>
          <a:xfrm>
            <a:off x="342900" y="4168650"/>
            <a:ext cx="5350901" cy="618631"/>
          </a:xfrm>
          <a:prstGeom prst="rect">
            <a:avLst/>
          </a:prstGeom>
          <a:solidFill>
            <a:schemeClr val="accent2"/>
          </a:solidFill>
        </p:spPr>
        <p:txBody>
          <a:bodyPr wrap="square" anchor="t">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Nominations Now Open!</a:t>
            </a:r>
            <a:b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Calibri"/>
              </a:rPr>
            </a:br>
            <a:r>
              <a:rPr kumimoji="0" lang="en-US" sz="1800" b="0" i="1" u="none" strike="noStrike" kern="1200" cap="none" spc="0" normalizeH="0" baseline="0" noProof="0" dirty="0">
                <a:ln>
                  <a:noFill/>
                </a:ln>
                <a:solidFill>
                  <a:srgbClr val="FFFFFF"/>
                </a:solidFill>
                <a:effectLst/>
                <a:uLnTx/>
                <a:uFillTx/>
                <a:latin typeface="Calibri" panose="020F0502020204030204"/>
                <a:ea typeface="+mn-ea"/>
                <a:cs typeface="+mn-cs"/>
              </a:rPr>
              <a:t>https://www.surveymonkey.com/r/GameChangers2019</a:t>
            </a:r>
            <a:endParaRPr kumimoji="0" lang="en-US" sz="1800" b="1" i="1"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091455224"/>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3" name="object 3"/>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22247" y="402336"/>
            <a:ext cx="5931408" cy="3189656"/>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64540" y="3486150"/>
            <a:ext cx="7935595" cy="1473835"/>
          </a:xfrm>
          <a:prstGeom prst="rect">
            <a:avLst/>
          </a:prstGeom>
        </p:spPr>
        <p:txBody>
          <a:bodyPr vert="horz" wrap="square" lIns="0" tIns="12065" rIns="0" bIns="0" rtlCol="0">
            <a:spAutoFit/>
          </a:bodyPr>
          <a:lstStyle/>
          <a:p>
            <a:pPr marL="241300" marR="524510" indent="-228600">
              <a:lnSpc>
                <a:spcPct val="100000"/>
              </a:lnSpc>
              <a:spcBef>
                <a:spcPts val="95"/>
              </a:spcBef>
              <a:buClr>
                <a:srgbClr val="ED2D23"/>
              </a:buClr>
              <a:buSzPct val="90625"/>
              <a:buFont typeface="Arial"/>
              <a:buChar char="▪"/>
              <a:tabLst>
                <a:tab pos="241300" algn="l"/>
                <a:tab pos="241935" algn="l"/>
              </a:tabLst>
            </a:pPr>
            <a:r>
              <a:rPr sz="1600" spc="-5" dirty="0">
                <a:latin typeface="Calibri"/>
                <a:cs typeface="Calibri"/>
              </a:rPr>
              <a:t>Copies of the slides and a link </a:t>
            </a:r>
            <a:r>
              <a:rPr sz="1600" spc="-10" dirty="0">
                <a:latin typeface="Calibri"/>
                <a:cs typeface="Calibri"/>
              </a:rPr>
              <a:t>to </a:t>
            </a:r>
            <a:r>
              <a:rPr sz="1600" spc="-5" dirty="0">
                <a:latin typeface="Calibri"/>
                <a:cs typeface="Calibri"/>
              </a:rPr>
              <a:t>the audio </a:t>
            </a:r>
            <a:r>
              <a:rPr sz="1600" spc="-15" dirty="0">
                <a:latin typeface="Calibri"/>
                <a:cs typeface="Calibri"/>
              </a:rPr>
              <a:t>recording </a:t>
            </a:r>
            <a:r>
              <a:rPr sz="1600" spc="-5" dirty="0">
                <a:latin typeface="Calibri"/>
                <a:cs typeface="Calibri"/>
              </a:rPr>
              <a:t>will be </a:t>
            </a:r>
            <a:r>
              <a:rPr sz="1600" spc="-10" dirty="0">
                <a:latin typeface="Calibri"/>
                <a:cs typeface="Calibri"/>
              </a:rPr>
              <a:t>distributed to </a:t>
            </a:r>
            <a:r>
              <a:rPr sz="1600" dirty="0">
                <a:latin typeface="Calibri"/>
                <a:cs typeface="Calibri"/>
              </a:rPr>
              <a:t>all </a:t>
            </a:r>
            <a:r>
              <a:rPr sz="1600" spc="-10" dirty="0">
                <a:latin typeface="Calibri"/>
                <a:cs typeface="Calibri"/>
              </a:rPr>
              <a:t>attendees  </a:t>
            </a:r>
            <a:r>
              <a:rPr sz="1600" spc="-5" dirty="0">
                <a:latin typeface="Calibri"/>
                <a:cs typeface="Calibri"/>
              </a:rPr>
              <a:t>within 48 </a:t>
            </a:r>
            <a:r>
              <a:rPr sz="1600" spc="-15" dirty="0">
                <a:latin typeface="Calibri"/>
                <a:cs typeface="Calibri"/>
              </a:rPr>
              <a:t>hours </a:t>
            </a:r>
            <a:r>
              <a:rPr sz="1600" spc="-10" dirty="0">
                <a:latin typeface="Calibri"/>
                <a:cs typeface="Calibri"/>
              </a:rPr>
              <a:t>following </a:t>
            </a:r>
            <a:r>
              <a:rPr sz="1600" spc="-5" dirty="0">
                <a:latin typeface="Calibri"/>
                <a:cs typeface="Calibri"/>
              </a:rPr>
              <a:t>the</a:t>
            </a:r>
            <a:r>
              <a:rPr sz="1600" spc="25" dirty="0">
                <a:latin typeface="Calibri"/>
                <a:cs typeface="Calibri"/>
              </a:rPr>
              <a:t> </a:t>
            </a:r>
            <a:r>
              <a:rPr sz="1600" spc="-25" dirty="0">
                <a:latin typeface="Calibri"/>
                <a:cs typeface="Calibri"/>
              </a:rPr>
              <a:t>webinar.</a:t>
            </a:r>
            <a:endParaRPr sz="1600">
              <a:latin typeface="Calibri"/>
              <a:cs typeface="Calibri"/>
            </a:endParaRPr>
          </a:p>
          <a:p>
            <a:pPr marL="241300" marR="662940" indent="-228600">
              <a:lnSpc>
                <a:spcPct val="100000"/>
              </a:lnSpc>
              <a:spcBef>
                <a:spcPts val="600"/>
              </a:spcBef>
              <a:buClr>
                <a:srgbClr val="ED2D23"/>
              </a:buClr>
              <a:buSzPct val="90625"/>
              <a:buFont typeface="Arial"/>
              <a:buChar char="▪"/>
              <a:tabLst>
                <a:tab pos="241300" algn="l"/>
                <a:tab pos="241935" algn="l"/>
              </a:tabLst>
            </a:pPr>
            <a:r>
              <a:rPr sz="1600" spc="-5" dirty="0">
                <a:latin typeface="Calibri"/>
                <a:cs typeface="Calibri"/>
              </a:rPr>
              <a:t>A </a:t>
            </a:r>
            <a:r>
              <a:rPr sz="1600" spc="-10" dirty="0">
                <a:latin typeface="Calibri"/>
                <a:cs typeface="Calibri"/>
              </a:rPr>
              <a:t>replay </a:t>
            </a:r>
            <a:r>
              <a:rPr sz="1600" spc="-5" dirty="0">
                <a:latin typeface="Calibri"/>
                <a:cs typeface="Calibri"/>
              </a:rPr>
              <a:t>of this webinar will be </a:t>
            </a:r>
            <a:r>
              <a:rPr sz="1600" spc="-10" dirty="0">
                <a:latin typeface="Calibri"/>
                <a:cs typeface="Calibri"/>
              </a:rPr>
              <a:t>available </a:t>
            </a:r>
            <a:r>
              <a:rPr sz="1600" spc="-15" dirty="0">
                <a:latin typeface="Calibri"/>
                <a:cs typeface="Calibri"/>
              </a:rPr>
              <a:t>for </a:t>
            </a:r>
            <a:r>
              <a:rPr sz="1600" spc="-10" dirty="0">
                <a:latin typeface="Calibri"/>
                <a:cs typeface="Calibri"/>
              </a:rPr>
              <a:t>our CWS Council </a:t>
            </a:r>
            <a:r>
              <a:rPr sz="1600" spc="-5" dirty="0">
                <a:latin typeface="Calibri"/>
                <a:cs typeface="Calibri"/>
              </a:rPr>
              <a:t>and </a:t>
            </a:r>
            <a:r>
              <a:rPr sz="1600" spc="-10" dirty="0">
                <a:latin typeface="Calibri"/>
                <a:cs typeface="Calibri"/>
              </a:rPr>
              <a:t>Premium </a:t>
            </a:r>
            <a:r>
              <a:rPr sz="1600" spc="-15" dirty="0">
                <a:latin typeface="Calibri"/>
                <a:cs typeface="Calibri"/>
              </a:rPr>
              <a:t>Corporate  </a:t>
            </a:r>
            <a:r>
              <a:rPr sz="1600" spc="-10" dirty="0">
                <a:latin typeface="Calibri"/>
                <a:cs typeface="Calibri"/>
              </a:rPr>
              <a:t>members </a:t>
            </a:r>
            <a:r>
              <a:rPr sz="1600" spc="-5" dirty="0">
                <a:latin typeface="Calibri"/>
                <a:cs typeface="Calibri"/>
              </a:rPr>
              <a:t>at:</a:t>
            </a:r>
            <a:r>
              <a:rPr sz="1600" spc="20" dirty="0">
                <a:solidFill>
                  <a:srgbClr val="0462C1"/>
                </a:solidFill>
                <a:latin typeface="Calibri"/>
                <a:cs typeface="Calibri"/>
              </a:rPr>
              <a:t> </a:t>
            </a:r>
            <a:r>
              <a:rPr sz="1600" u="heavy" spc="-15" dirty="0">
                <a:solidFill>
                  <a:srgbClr val="0462C1"/>
                </a:solidFill>
                <a:uFill>
                  <a:solidFill>
                    <a:srgbClr val="0462C1"/>
                  </a:solidFill>
                </a:uFill>
                <a:latin typeface="Calibri"/>
                <a:cs typeface="Calibri"/>
                <a:hlinkClick r:id="rId5"/>
              </a:rPr>
              <a:t>www.staffingindustry.com/webinars-buyer</a:t>
            </a:r>
            <a:endParaRPr sz="1600">
              <a:latin typeface="Calibri"/>
              <a:cs typeface="Calibri"/>
            </a:endParaRPr>
          </a:p>
          <a:p>
            <a:pPr>
              <a:lnSpc>
                <a:spcPct val="100000"/>
              </a:lnSpc>
              <a:spcBef>
                <a:spcPts val="20"/>
              </a:spcBef>
            </a:pPr>
            <a:endParaRPr sz="1450">
              <a:latin typeface="Times New Roman"/>
              <a:cs typeface="Times New Roman"/>
            </a:endParaRPr>
          </a:p>
          <a:p>
            <a:pPr marL="2799080">
              <a:lnSpc>
                <a:spcPct val="100000"/>
              </a:lnSpc>
            </a:pPr>
            <a:r>
              <a:rPr sz="1200" b="1" dirty="0">
                <a:solidFill>
                  <a:srgbClr val="44536A"/>
                </a:solidFill>
                <a:latin typeface="Calibri"/>
                <a:cs typeface="Calibri"/>
              </a:rPr>
              <a:t>SIA | </a:t>
            </a:r>
            <a:r>
              <a:rPr sz="1200" b="1" spc="-5" dirty="0">
                <a:solidFill>
                  <a:srgbClr val="44536A"/>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4536A"/>
                </a:solidFill>
                <a:latin typeface="Calibri"/>
                <a:cs typeface="Calibri"/>
              </a:rPr>
              <a:t>Webinar</a:t>
            </a:r>
            <a:endParaRPr sz="12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63746" y="4802428"/>
            <a:ext cx="5123180" cy="152400"/>
          </a:xfrm>
          <a:prstGeom prst="rect">
            <a:avLst/>
          </a:prstGeom>
        </p:spPr>
        <p:txBody>
          <a:bodyPr vert="horz" wrap="square" lIns="0" tIns="0" rIns="0" bIns="0" rtlCol="0">
            <a:spAutoFit/>
          </a:bodyPr>
          <a:lstStyle/>
          <a:p>
            <a:pPr>
              <a:lnSpc>
                <a:spcPts val="1140"/>
              </a:lnSpc>
            </a:pPr>
            <a:r>
              <a:rPr sz="1200" b="1" dirty="0">
                <a:solidFill>
                  <a:srgbClr val="44536A"/>
                </a:solidFill>
                <a:latin typeface="Calibri"/>
                <a:cs typeface="Calibri"/>
              </a:rPr>
              <a:t>SIA | </a:t>
            </a:r>
            <a:r>
              <a:rPr sz="1200" b="1" spc="-5" dirty="0">
                <a:solidFill>
                  <a:srgbClr val="44536A"/>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 </a:t>
            </a:r>
            <a:r>
              <a:rPr sz="1200" b="1" spc="-5" dirty="0">
                <a:solidFill>
                  <a:srgbClr val="ED2D23"/>
                </a:solidFill>
                <a:latin typeface="Calibri"/>
                <a:cs typeface="Calibri"/>
              </a:rPr>
              <a:t>Council</a:t>
            </a:r>
            <a:r>
              <a:rPr sz="1200" b="1" spc="40" dirty="0">
                <a:solidFill>
                  <a:srgbClr val="ED2D23"/>
                </a:solidFill>
                <a:latin typeface="Calibri"/>
                <a:cs typeface="Calibri"/>
              </a:rPr>
              <a:t> </a:t>
            </a:r>
            <a:r>
              <a:rPr sz="1200" b="1" spc="-10" dirty="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44500" y="1112265"/>
            <a:ext cx="8138795" cy="2440305"/>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Calibri"/>
                <a:cs typeface="Calibri"/>
              </a:rPr>
              <a:t>Founded </a:t>
            </a:r>
            <a:r>
              <a:rPr sz="1200" dirty="0">
                <a:latin typeface="Calibri"/>
                <a:cs typeface="Calibri"/>
              </a:rPr>
              <a:t>in 1989, </a:t>
            </a:r>
            <a:r>
              <a:rPr sz="1200" spc="-5" dirty="0">
                <a:latin typeface="Calibri"/>
                <a:cs typeface="Calibri"/>
              </a:rPr>
              <a:t>SIA </a:t>
            </a:r>
            <a:r>
              <a:rPr sz="1200" dirty="0">
                <a:latin typeface="Calibri"/>
                <a:cs typeface="Calibri"/>
              </a:rPr>
              <a:t>is the global </a:t>
            </a:r>
            <a:r>
              <a:rPr sz="1200" spc="-5" dirty="0">
                <a:latin typeface="Calibri"/>
                <a:cs typeface="Calibri"/>
              </a:rPr>
              <a:t>advisor on </a:t>
            </a:r>
            <a:r>
              <a:rPr sz="1200" spc="-10" dirty="0">
                <a:latin typeface="Calibri"/>
                <a:cs typeface="Calibri"/>
              </a:rPr>
              <a:t>staffing </a:t>
            </a:r>
            <a:r>
              <a:rPr sz="1200" dirty="0">
                <a:latin typeface="Calibri"/>
                <a:cs typeface="Calibri"/>
              </a:rPr>
              <a:t>and </a:t>
            </a:r>
            <a:r>
              <a:rPr sz="1200" spc="-10" dirty="0">
                <a:latin typeface="Calibri"/>
                <a:cs typeface="Calibri"/>
              </a:rPr>
              <a:t>workforce </a:t>
            </a:r>
            <a:r>
              <a:rPr sz="1200" spc="-5" dirty="0">
                <a:latin typeface="Calibri"/>
                <a:cs typeface="Calibri"/>
              </a:rPr>
              <a:t>solutions. Our proprietary research </a:t>
            </a:r>
            <a:r>
              <a:rPr sz="1200" spc="-10" dirty="0">
                <a:latin typeface="Calibri"/>
                <a:cs typeface="Calibri"/>
              </a:rPr>
              <a:t>covers </a:t>
            </a:r>
            <a:r>
              <a:rPr sz="1200" dirty="0">
                <a:latin typeface="Calibri"/>
                <a:cs typeface="Calibri"/>
              </a:rPr>
              <a:t>all </a:t>
            </a:r>
            <a:r>
              <a:rPr sz="1200" spc="-5" dirty="0">
                <a:latin typeface="Calibri"/>
                <a:cs typeface="Calibri"/>
              </a:rPr>
              <a:t>categories </a:t>
            </a:r>
            <a:r>
              <a:rPr sz="1200" dirty="0">
                <a:latin typeface="Calibri"/>
                <a:cs typeface="Calibri"/>
              </a:rPr>
              <a:t>of  </a:t>
            </a:r>
            <a:r>
              <a:rPr sz="1200" spc="-5" dirty="0">
                <a:latin typeface="Calibri"/>
                <a:cs typeface="Calibri"/>
              </a:rPr>
              <a:t>employed </a:t>
            </a:r>
            <a:r>
              <a:rPr sz="1200" dirty="0">
                <a:latin typeface="Calibri"/>
                <a:cs typeface="Calibri"/>
              </a:rPr>
              <a:t>and </a:t>
            </a:r>
            <a:r>
              <a:rPr sz="1200" spc="-5" dirty="0">
                <a:latin typeface="Calibri"/>
                <a:cs typeface="Calibri"/>
              </a:rPr>
              <a:t>non-employed </a:t>
            </a:r>
            <a:r>
              <a:rPr sz="1200" spc="-10" dirty="0">
                <a:latin typeface="Calibri"/>
                <a:cs typeface="Calibri"/>
              </a:rPr>
              <a:t>work </a:t>
            </a:r>
            <a:r>
              <a:rPr sz="1200" dirty="0">
                <a:latin typeface="Calibri"/>
                <a:cs typeface="Calibri"/>
              </a:rPr>
              <a:t>including </a:t>
            </a:r>
            <a:r>
              <a:rPr sz="1200" spc="-5" dirty="0">
                <a:latin typeface="Calibri"/>
                <a:cs typeface="Calibri"/>
              </a:rPr>
              <a:t>temporary staffing, independent contracting </a:t>
            </a:r>
            <a:r>
              <a:rPr sz="1200" dirty="0">
                <a:latin typeface="Calibri"/>
                <a:cs typeface="Calibri"/>
              </a:rPr>
              <a:t>and other types </a:t>
            </a:r>
            <a:r>
              <a:rPr sz="1200" spc="-5" dirty="0">
                <a:latin typeface="Calibri"/>
                <a:cs typeface="Calibri"/>
              </a:rPr>
              <a:t>of contingent </a:t>
            </a:r>
            <a:r>
              <a:rPr sz="1200" spc="-20" dirty="0">
                <a:latin typeface="Calibri"/>
                <a:cs typeface="Calibri"/>
              </a:rPr>
              <a:t>labor. </a:t>
            </a:r>
            <a:r>
              <a:rPr sz="1200" spc="-30" dirty="0">
                <a:latin typeface="Calibri"/>
                <a:cs typeface="Calibri"/>
              </a:rPr>
              <a:t>SIA’s  </a:t>
            </a:r>
            <a:r>
              <a:rPr sz="1200" spc="-5" dirty="0">
                <a:latin typeface="Calibri"/>
                <a:cs typeface="Calibri"/>
              </a:rPr>
              <a:t>independent </a:t>
            </a:r>
            <a:r>
              <a:rPr sz="1200" dirty="0">
                <a:latin typeface="Calibri"/>
                <a:cs typeface="Calibri"/>
              </a:rPr>
              <a:t>and </a:t>
            </a:r>
            <a:r>
              <a:rPr sz="1200" spc="-5" dirty="0">
                <a:latin typeface="Calibri"/>
                <a:cs typeface="Calibri"/>
              </a:rPr>
              <a:t>objective analysis provides insights into </a:t>
            </a:r>
            <a:r>
              <a:rPr sz="1200" dirty="0">
                <a:latin typeface="Calibri"/>
                <a:cs typeface="Calibri"/>
              </a:rPr>
              <a:t>the </a:t>
            </a:r>
            <a:r>
              <a:rPr sz="1200" spc="-5" dirty="0">
                <a:latin typeface="Calibri"/>
                <a:cs typeface="Calibri"/>
              </a:rPr>
              <a:t>services </a:t>
            </a:r>
            <a:r>
              <a:rPr sz="1200" dirty="0">
                <a:latin typeface="Calibri"/>
                <a:cs typeface="Calibri"/>
              </a:rPr>
              <a:t>and </a:t>
            </a:r>
            <a:r>
              <a:rPr sz="1200" spc="-5" dirty="0">
                <a:latin typeface="Calibri"/>
                <a:cs typeface="Calibri"/>
              </a:rPr>
              <a:t>suppliers operating </a:t>
            </a:r>
            <a:r>
              <a:rPr sz="1200" dirty="0">
                <a:latin typeface="Calibri"/>
                <a:cs typeface="Calibri"/>
              </a:rPr>
              <a:t>in the </a:t>
            </a:r>
            <a:r>
              <a:rPr sz="1200" spc="-10" dirty="0">
                <a:latin typeface="Calibri"/>
                <a:cs typeface="Calibri"/>
              </a:rPr>
              <a:t>workforce </a:t>
            </a:r>
            <a:r>
              <a:rPr sz="1200" spc="-5" dirty="0">
                <a:latin typeface="Calibri"/>
                <a:cs typeface="Calibri"/>
              </a:rPr>
              <a:t>solutions </a:t>
            </a:r>
            <a:r>
              <a:rPr sz="1200" spc="-10" dirty="0">
                <a:latin typeface="Calibri"/>
                <a:cs typeface="Calibri"/>
              </a:rPr>
              <a:t>ecosystem  </a:t>
            </a:r>
            <a:r>
              <a:rPr sz="1200" dirty="0">
                <a:latin typeface="Calibri"/>
                <a:cs typeface="Calibri"/>
              </a:rPr>
              <a:t>including </a:t>
            </a:r>
            <a:r>
              <a:rPr sz="1200" spc="-10" dirty="0">
                <a:latin typeface="Calibri"/>
                <a:cs typeface="Calibri"/>
              </a:rPr>
              <a:t>staffing </a:t>
            </a:r>
            <a:r>
              <a:rPr sz="1200" dirty="0">
                <a:latin typeface="Calibri"/>
                <a:cs typeface="Calibri"/>
              </a:rPr>
              <a:t>firms, </a:t>
            </a:r>
            <a:r>
              <a:rPr sz="1200" spc="-5" dirty="0">
                <a:latin typeface="Calibri"/>
                <a:cs typeface="Calibri"/>
              </a:rPr>
              <a:t>managed service </a:t>
            </a:r>
            <a:r>
              <a:rPr sz="1200" spc="-10" dirty="0">
                <a:latin typeface="Calibri"/>
                <a:cs typeface="Calibri"/>
              </a:rPr>
              <a:t>providers, </a:t>
            </a:r>
            <a:r>
              <a:rPr sz="1200" spc="-5" dirty="0">
                <a:latin typeface="Calibri"/>
                <a:cs typeface="Calibri"/>
              </a:rPr>
              <a:t>recruitment </a:t>
            </a:r>
            <a:r>
              <a:rPr sz="1200" spc="-10" dirty="0">
                <a:latin typeface="Calibri"/>
                <a:cs typeface="Calibri"/>
              </a:rPr>
              <a:t>process </a:t>
            </a:r>
            <a:r>
              <a:rPr sz="1200" spc="-5" dirty="0">
                <a:latin typeface="Calibri"/>
                <a:cs typeface="Calibri"/>
              </a:rPr>
              <a:t>outsourcers, payrolling/compliance </a:t>
            </a:r>
            <a:r>
              <a:rPr sz="1200" dirty="0">
                <a:latin typeface="Calibri"/>
                <a:cs typeface="Calibri"/>
              </a:rPr>
              <a:t>firms and </a:t>
            </a:r>
            <a:r>
              <a:rPr sz="1200" spc="-5" dirty="0">
                <a:latin typeface="Calibri"/>
                <a:cs typeface="Calibri"/>
              </a:rPr>
              <a:t>talent  </a:t>
            </a:r>
            <a:r>
              <a:rPr sz="1200" dirty="0">
                <a:latin typeface="Calibri"/>
                <a:cs typeface="Calibri"/>
              </a:rPr>
              <a:t>acquisition </a:t>
            </a:r>
            <a:r>
              <a:rPr sz="1200" spc="-5" dirty="0">
                <a:latin typeface="Calibri"/>
                <a:cs typeface="Calibri"/>
              </a:rPr>
              <a:t>technology specialists such </a:t>
            </a:r>
            <a:r>
              <a:rPr sz="1200" dirty="0">
                <a:latin typeface="Calibri"/>
                <a:cs typeface="Calibri"/>
              </a:rPr>
              <a:t>as </a:t>
            </a:r>
            <a:r>
              <a:rPr sz="1200" spc="-5" dirty="0">
                <a:latin typeface="Calibri"/>
                <a:cs typeface="Calibri"/>
              </a:rPr>
              <a:t>vendor management </a:t>
            </a:r>
            <a:r>
              <a:rPr sz="1200" spc="-10" dirty="0">
                <a:latin typeface="Calibri"/>
                <a:cs typeface="Calibri"/>
              </a:rPr>
              <a:t>systems, </a:t>
            </a:r>
            <a:r>
              <a:rPr sz="1200" dirty="0">
                <a:latin typeface="Calibri"/>
                <a:cs typeface="Calibri"/>
              </a:rPr>
              <a:t>online </a:t>
            </a:r>
            <a:r>
              <a:rPr sz="1200" spc="-10" dirty="0">
                <a:latin typeface="Calibri"/>
                <a:cs typeface="Calibri"/>
              </a:rPr>
              <a:t>staffing </a:t>
            </a:r>
            <a:r>
              <a:rPr sz="1200" spc="-5" dirty="0">
                <a:latin typeface="Calibri"/>
                <a:cs typeface="Calibri"/>
              </a:rPr>
              <a:t>platforms, </a:t>
            </a:r>
            <a:r>
              <a:rPr sz="1200" spc="-10" dirty="0">
                <a:latin typeface="Calibri"/>
                <a:cs typeface="Calibri"/>
              </a:rPr>
              <a:t>crowdsourcing </a:t>
            </a:r>
            <a:r>
              <a:rPr sz="1200" dirty="0">
                <a:latin typeface="Calibri"/>
                <a:cs typeface="Calibri"/>
              </a:rPr>
              <a:t>and online work  </a:t>
            </a:r>
            <a:r>
              <a:rPr sz="1200" spc="-5" dirty="0">
                <a:latin typeface="Calibri"/>
                <a:cs typeface="Calibri"/>
              </a:rPr>
              <a:t>services. </a:t>
            </a:r>
            <a:r>
              <a:rPr sz="1200" spc="-25" dirty="0">
                <a:latin typeface="Calibri"/>
                <a:cs typeface="Calibri"/>
              </a:rPr>
              <a:t>We </a:t>
            </a:r>
            <a:r>
              <a:rPr sz="1200" dirty="0">
                <a:latin typeface="Calibri"/>
                <a:cs typeface="Calibri"/>
              </a:rPr>
              <a:t>also </a:t>
            </a:r>
            <a:r>
              <a:rPr sz="1200" spc="-5" dirty="0">
                <a:latin typeface="Calibri"/>
                <a:cs typeface="Calibri"/>
              </a:rPr>
              <a:t>provide training </a:t>
            </a:r>
            <a:r>
              <a:rPr sz="1200" dirty="0">
                <a:latin typeface="Calibri"/>
                <a:cs typeface="Calibri"/>
              </a:rPr>
              <a:t>and </a:t>
            </a:r>
            <a:r>
              <a:rPr sz="1200" spc="-5" dirty="0">
                <a:latin typeface="Calibri"/>
                <a:cs typeface="Calibri"/>
              </a:rPr>
              <a:t>accreditation with </a:t>
            </a:r>
            <a:r>
              <a:rPr sz="1200" dirty="0">
                <a:latin typeface="Calibri"/>
                <a:cs typeface="Calibri"/>
              </a:rPr>
              <a:t>our </a:t>
            </a:r>
            <a:r>
              <a:rPr sz="1200" spc="-5" dirty="0">
                <a:latin typeface="Calibri"/>
                <a:cs typeface="Calibri"/>
              </a:rPr>
              <a:t>unique </a:t>
            </a:r>
            <a:r>
              <a:rPr sz="1200" dirty="0">
                <a:latin typeface="Calibri"/>
                <a:cs typeface="Calibri"/>
              </a:rPr>
              <a:t>Certified </a:t>
            </a:r>
            <a:r>
              <a:rPr sz="1200" spc="-5" dirty="0">
                <a:latin typeface="Calibri"/>
                <a:cs typeface="Calibri"/>
              </a:rPr>
              <a:t>Contingent </a:t>
            </a:r>
            <a:r>
              <a:rPr sz="1200" spc="-15" dirty="0">
                <a:latin typeface="Calibri"/>
                <a:cs typeface="Calibri"/>
              </a:rPr>
              <a:t>Workforce </a:t>
            </a:r>
            <a:r>
              <a:rPr sz="1200" spc="-5" dirty="0">
                <a:latin typeface="Calibri"/>
                <a:cs typeface="Calibri"/>
              </a:rPr>
              <a:t>Professional (CCWP)</a:t>
            </a:r>
            <a:r>
              <a:rPr sz="1200" spc="-45" dirty="0">
                <a:latin typeface="Calibri"/>
                <a:cs typeface="Calibri"/>
              </a:rPr>
              <a:t> </a:t>
            </a:r>
            <a:r>
              <a:rPr sz="1200" spc="-5" dirty="0">
                <a:latin typeface="Calibri"/>
                <a:cs typeface="Calibri"/>
              </a:rPr>
              <a:t>program.</a:t>
            </a:r>
            <a:endParaRPr sz="1200">
              <a:latin typeface="Calibri"/>
              <a:cs typeface="Calibri"/>
            </a:endParaRPr>
          </a:p>
          <a:p>
            <a:pPr>
              <a:lnSpc>
                <a:spcPct val="100000"/>
              </a:lnSpc>
              <a:spcBef>
                <a:spcPts val="5"/>
              </a:spcBef>
            </a:pPr>
            <a:endParaRPr sz="1250">
              <a:latin typeface="Times New Roman"/>
              <a:cs typeface="Times New Roman"/>
            </a:endParaRPr>
          </a:p>
          <a:p>
            <a:pPr marL="12700">
              <a:lnSpc>
                <a:spcPct val="100000"/>
              </a:lnSpc>
            </a:pPr>
            <a:r>
              <a:rPr sz="1200" spc="-10" dirty="0">
                <a:latin typeface="Calibri"/>
                <a:cs typeface="Calibri"/>
              </a:rPr>
              <a:t>Known for </a:t>
            </a:r>
            <a:r>
              <a:rPr sz="1200" dirty="0">
                <a:latin typeface="Calibri"/>
                <a:cs typeface="Calibri"/>
              </a:rPr>
              <a:t>our </a:t>
            </a:r>
            <a:r>
              <a:rPr sz="1200" spc="-5" dirty="0">
                <a:latin typeface="Calibri"/>
                <a:cs typeface="Calibri"/>
              </a:rPr>
              <a:t>award-winning </a:t>
            </a:r>
            <a:r>
              <a:rPr sz="1200" spc="-10" dirty="0">
                <a:latin typeface="Calibri"/>
                <a:cs typeface="Calibri"/>
              </a:rPr>
              <a:t>content, </a:t>
            </a:r>
            <a:r>
              <a:rPr sz="1200" spc="-5" dirty="0">
                <a:latin typeface="Calibri"/>
                <a:cs typeface="Calibri"/>
              </a:rPr>
              <a:t>data, support tools, publications, </a:t>
            </a:r>
            <a:r>
              <a:rPr sz="1200" spc="-10" dirty="0">
                <a:latin typeface="Calibri"/>
                <a:cs typeface="Calibri"/>
              </a:rPr>
              <a:t>executive conferences </a:t>
            </a:r>
            <a:r>
              <a:rPr sz="1200" dirty="0">
                <a:latin typeface="Calibri"/>
                <a:cs typeface="Calibri"/>
              </a:rPr>
              <a:t>and </a:t>
            </a:r>
            <a:r>
              <a:rPr sz="1200" spc="-5" dirty="0">
                <a:latin typeface="Calibri"/>
                <a:cs typeface="Calibri"/>
              </a:rPr>
              <a:t>events, </a:t>
            </a:r>
            <a:r>
              <a:rPr sz="1200" spc="-10" dirty="0">
                <a:latin typeface="Calibri"/>
                <a:cs typeface="Calibri"/>
              </a:rPr>
              <a:t>we </a:t>
            </a:r>
            <a:r>
              <a:rPr sz="1200" dirty="0">
                <a:latin typeface="Calibri"/>
                <a:cs typeface="Calibri"/>
              </a:rPr>
              <a:t>help both</a:t>
            </a:r>
            <a:r>
              <a:rPr sz="1200" spc="30" dirty="0">
                <a:latin typeface="Calibri"/>
                <a:cs typeface="Calibri"/>
              </a:rPr>
              <a:t> </a:t>
            </a:r>
            <a:r>
              <a:rPr sz="1200" spc="-5" dirty="0">
                <a:latin typeface="Calibri"/>
                <a:cs typeface="Calibri"/>
              </a:rPr>
              <a:t>suppliers</a:t>
            </a:r>
            <a:endParaRPr sz="1200">
              <a:latin typeface="Calibri"/>
              <a:cs typeface="Calibri"/>
            </a:endParaRPr>
          </a:p>
          <a:p>
            <a:pPr marL="12700">
              <a:lnSpc>
                <a:spcPct val="100000"/>
              </a:lnSpc>
            </a:pPr>
            <a:r>
              <a:rPr sz="1200" dirty="0">
                <a:latin typeface="Calibri"/>
                <a:cs typeface="Calibri"/>
              </a:rPr>
              <a:t>and </a:t>
            </a:r>
            <a:r>
              <a:rPr sz="1200" spc="-10" dirty="0">
                <a:latin typeface="Calibri"/>
                <a:cs typeface="Calibri"/>
              </a:rPr>
              <a:t>buyers </a:t>
            </a:r>
            <a:r>
              <a:rPr sz="1200" spc="-5" dirty="0">
                <a:latin typeface="Calibri"/>
                <a:cs typeface="Calibri"/>
              </a:rPr>
              <a:t>of </a:t>
            </a:r>
            <a:r>
              <a:rPr sz="1200" spc="-10" dirty="0">
                <a:latin typeface="Calibri"/>
                <a:cs typeface="Calibri"/>
              </a:rPr>
              <a:t>workforce </a:t>
            </a:r>
            <a:r>
              <a:rPr sz="1200" spc="-5" dirty="0">
                <a:latin typeface="Calibri"/>
                <a:cs typeface="Calibri"/>
              </a:rPr>
              <a:t>solutions </a:t>
            </a:r>
            <a:r>
              <a:rPr sz="1200" spc="-10" dirty="0">
                <a:latin typeface="Calibri"/>
                <a:cs typeface="Calibri"/>
              </a:rPr>
              <a:t>make better-informed </a:t>
            </a:r>
            <a:r>
              <a:rPr sz="1200" dirty="0">
                <a:latin typeface="Calibri"/>
                <a:cs typeface="Calibri"/>
              </a:rPr>
              <a:t>decisions </a:t>
            </a:r>
            <a:r>
              <a:rPr sz="1200" spc="-5" dirty="0">
                <a:latin typeface="Calibri"/>
                <a:cs typeface="Calibri"/>
              </a:rPr>
              <a:t>that </a:t>
            </a:r>
            <a:r>
              <a:rPr sz="1200" spc="-10" dirty="0">
                <a:latin typeface="Calibri"/>
                <a:cs typeface="Calibri"/>
              </a:rPr>
              <a:t>improve </a:t>
            </a:r>
            <a:r>
              <a:rPr sz="1200" spc="-5" dirty="0">
                <a:latin typeface="Calibri"/>
                <a:cs typeface="Calibri"/>
              </a:rPr>
              <a:t>business results </a:t>
            </a:r>
            <a:r>
              <a:rPr sz="1200" dirty="0">
                <a:latin typeface="Calibri"/>
                <a:cs typeface="Calibri"/>
              </a:rPr>
              <a:t>and </a:t>
            </a:r>
            <a:r>
              <a:rPr sz="1200" spc="-5" dirty="0">
                <a:latin typeface="Calibri"/>
                <a:cs typeface="Calibri"/>
              </a:rPr>
              <a:t>minimize</a:t>
            </a:r>
            <a:r>
              <a:rPr sz="1200" spc="-20" dirty="0">
                <a:latin typeface="Calibri"/>
                <a:cs typeface="Calibri"/>
              </a:rPr>
              <a:t> </a:t>
            </a:r>
            <a:r>
              <a:rPr sz="1200" spc="-5" dirty="0">
                <a:latin typeface="Calibri"/>
                <a:cs typeface="Calibri"/>
              </a:rPr>
              <a:t>risk.</a:t>
            </a:r>
            <a:endParaRPr sz="1200">
              <a:latin typeface="Calibri"/>
              <a:cs typeface="Calibri"/>
            </a:endParaRPr>
          </a:p>
          <a:p>
            <a:pPr marL="12700" marR="311150">
              <a:lnSpc>
                <a:spcPct val="100000"/>
              </a:lnSpc>
            </a:pPr>
            <a:r>
              <a:rPr sz="1200" dirty="0">
                <a:latin typeface="Calibri"/>
                <a:cs typeface="Calibri"/>
              </a:rPr>
              <a:t>As a </a:t>
            </a:r>
            <a:r>
              <a:rPr sz="1200" spc="-5" dirty="0">
                <a:latin typeface="Calibri"/>
                <a:cs typeface="Calibri"/>
              </a:rPr>
              <a:t>division of </a:t>
            </a:r>
            <a:r>
              <a:rPr sz="1200" dirty="0">
                <a:latin typeface="Calibri"/>
                <a:cs typeface="Calibri"/>
              </a:rPr>
              <a:t>the </a:t>
            </a:r>
            <a:r>
              <a:rPr sz="1200" spc="-5" dirty="0">
                <a:latin typeface="Calibri"/>
                <a:cs typeface="Calibri"/>
              </a:rPr>
              <a:t>international business </a:t>
            </a:r>
            <a:r>
              <a:rPr sz="1200" dirty="0">
                <a:latin typeface="Calibri"/>
                <a:cs typeface="Calibri"/>
              </a:rPr>
              <a:t>media </a:t>
            </a:r>
            <a:r>
              <a:rPr sz="1200" spc="-20" dirty="0">
                <a:latin typeface="Calibri"/>
                <a:cs typeface="Calibri"/>
              </a:rPr>
              <a:t>company, </a:t>
            </a:r>
            <a:r>
              <a:rPr sz="1200" spc="-10" dirty="0">
                <a:latin typeface="Calibri"/>
                <a:cs typeface="Calibri"/>
              </a:rPr>
              <a:t>Crain </a:t>
            </a:r>
            <a:r>
              <a:rPr sz="1200" spc="-5" dirty="0">
                <a:latin typeface="Calibri"/>
                <a:cs typeface="Calibri"/>
              </a:rPr>
              <a:t>Communications Inc., </a:t>
            </a:r>
            <a:r>
              <a:rPr sz="1200" dirty="0">
                <a:latin typeface="Calibri"/>
                <a:cs typeface="Calibri"/>
              </a:rPr>
              <a:t>SIA is </a:t>
            </a:r>
            <a:r>
              <a:rPr sz="1200" spc="-5" dirty="0">
                <a:latin typeface="Calibri"/>
                <a:cs typeface="Calibri"/>
              </a:rPr>
              <a:t>headquartered </a:t>
            </a:r>
            <a:r>
              <a:rPr sz="1200" dirty="0">
                <a:latin typeface="Calibri"/>
                <a:cs typeface="Calibri"/>
              </a:rPr>
              <a:t>in </a:t>
            </a:r>
            <a:r>
              <a:rPr sz="1200" spc="-5" dirty="0">
                <a:latin typeface="Calibri"/>
                <a:cs typeface="Calibri"/>
              </a:rPr>
              <a:t>Mountain </a:t>
            </a:r>
            <a:r>
              <a:rPr sz="1200" spc="-25" dirty="0">
                <a:latin typeface="Calibri"/>
                <a:cs typeface="Calibri"/>
              </a:rPr>
              <a:t>View,  </a:t>
            </a:r>
            <a:r>
              <a:rPr sz="1200" spc="-5" dirty="0">
                <a:latin typeface="Calibri"/>
                <a:cs typeface="Calibri"/>
              </a:rPr>
              <a:t>California, with offices </a:t>
            </a:r>
            <a:r>
              <a:rPr sz="1200" dirty="0">
                <a:latin typeface="Calibri"/>
                <a:cs typeface="Calibri"/>
              </a:rPr>
              <a:t>in </a:t>
            </a:r>
            <a:r>
              <a:rPr sz="1200" spc="-5" dirty="0">
                <a:latin typeface="Calibri"/>
                <a:cs typeface="Calibri"/>
              </a:rPr>
              <a:t>London,</a:t>
            </a:r>
            <a:r>
              <a:rPr sz="1200" spc="-65" dirty="0">
                <a:latin typeface="Calibri"/>
                <a:cs typeface="Calibri"/>
              </a:rPr>
              <a:t> </a:t>
            </a:r>
            <a:r>
              <a:rPr sz="1200" dirty="0">
                <a:latin typeface="Calibri"/>
                <a:cs typeface="Calibri"/>
              </a:rPr>
              <a:t>England.</a:t>
            </a:r>
            <a:endParaRPr sz="1200">
              <a:latin typeface="Calibri"/>
              <a:cs typeface="Calibri"/>
            </a:endParaRPr>
          </a:p>
          <a:p>
            <a:pPr>
              <a:lnSpc>
                <a:spcPct val="100000"/>
              </a:lnSpc>
              <a:spcBef>
                <a:spcPts val="5"/>
              </a:spcBef>
            </a:pPr>
            <a:endParaRPr sz="1500">
              <a:latin typeface="Times New Roman"/>
              <a:cs typeface="Times New Roman"/>
            </a:endParaRPr>
          </a:p>
          <a:p>
            <a:pPr marL="12700">
              <a:lnSpc>
                <a:spcPct val="100000"/>
              </a:lnSpc>
            </a:pPr>
            <a:r>
              <a:rPr sz="1200" spc="-10" dirty="0">
                <a:latin typeface="Calibri"/>
                <a:cs typeface="Calibri"/>
              </a:rPr>
              <a:t>For </a:t>
            </a:r>
            <a:r>
              <a:rPr sz="1200" spc="-5" dirty="0">
                <a:latin typeface="Calibri"/>
                <a:cs typeface="Calibri"/>
              </a:rPr>
              <a:t>more information:</a:t>
            </a:r>
            <a:r>
              <a:rPr sz="1200" spc="-20" dirty="0">
                <a:latin typeface="Calibri"/>
                <a:cs typeface="Calibri"/>
              </a:rPr>
              <a:t> </a:t>
            </a:r>
            <a:r>
              <a:rPr sz="1200" i="1" u="sng" spc="-15" dirty="0">
                <a:solidFill>
                  <a:srgbClr val="0462C1"/>
                </a:solidFill>
                <a:uFill>
                  <a:solidFill>
                    <a:srgbClr val="0462C1"/>
                  </a:solidFill>
                </a:uFill>
                <a:latin typeface="Calibri"/>
                <a:cs typeface="Calibri"/>
                <a:hlinkClick r:id="rId4"/>
              </a:rPr>
              <a:t>www.staffingindustry.com</a:t>
            </a:r>
            <a:endParaRPr sz="1200">
              <a:latin typeface="Calibri"/>
              <a:cs typeface="Calibri"/>
            </a:endParaRPr>
          </a:p>
        </p:txBody>
      </p:sp>
      <p:sp>
        <p:nvSpPr>
          <p:cNvPr id="7" name="object 7"/>
          <p:cNvSpPr txBox="1"/>
          <p:nvPr/>
        </p:nvSpPr>
        <p:spPr>
          <a:xfrm>
            <a:off x="5128998" y="3710127"/>
            <a:ext cx="78295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@SIA</a:t>
            </a:r>
            <a:r>
              <a:rPr sz="1200" dirty="0">
                <a:latin typeface="Calibri"/>
                <a:cs typeface="Calibri"/>
              </a:rPr>
              <a:t>nal</a:t>
            </a:r>
            <a:r>
              <a:rPr sz="1200" spc="-15" dirty="0">
                <a:latin typeface="Calibri"/>
                <a:cs typeface="Calibri"/>
              </a:rPr>
              <a:t>ys</a:t>
            </a:r>
            <a:r>
              <a:rPr sz="1200" dirty="0">
                <a:latin typeface="Calibri"/>
                <a:cs typeface="Calibri"/>
              </a:rPr>
              <a:t>ts</a:t>
            </a:r>
            <a:endParaRPr sz="1200">
              <a:latin typeface="Calibri"/>
              <a:cs typeface="Calibri"/>
            </a:endParaRPr>
          </a:p>
        </p:txBody>
      </p:sp>
      <p:sp>
        <p:nvSpPr>
          <p:cNvPr id="8" name="object 8"/>
          <p:cNvSpPr txBox="1"/>
          <p:nvPr/>
        </p:nvSpPr>
        <p:spPr>
          <a:xfrm>
            <a:off x="444500" y="3710127"/>
            <a:ext cx="4467225" cy="391160"/>
          </a:xfrm>
          <a:prstGeom prst="rect">
            <a:avLst/>
          </a:prstGeom>
        </p:spPr>
        <p:txBody>
          <a:bodyPr vert="horz" wrap="square" lIns="0" tIns="12700" rIns="0" bIns="0" rtlCol="0">
            <a:spAutoFit/>
          </a:bodyPr>
          <a:lstStyle/>
          <a:p>
            <a:pPr marL="12700" marR="5080">
              <a:lnSpc>
                <a:spcPct val="100000"/>
              </a:lnSpc>
              <a:spcBef>
                <a:spcPts val="100"/>
              </a:spcBef>
            </a:pPr>
            <a:r>
              <a:rPr sz="1200" spc="-10" dirty="0">
                <a:latin typeface="Calibri"/>
                <a:cs typeface="Calibri"/>
              </a:rPr>
              <a:t>For </a:t>
            </a:r>
            <a:r>
              <a:rPr sz="1200" dirty="0">
                <a:latin typeface="Calibri"/>
                <a:cs typeface="Calibri"/>
              </a:rPr>
              <a:t>global </a:t>
            </a:r>
            <a:r>
              <a:rPr sz="1200" spc="-10" dirty="0">
                <a:latin typeface="Calibri"/>
                <a:cs typeface="Calibri"/>
              </a:rPr>
              <a:t>coverage across </a:t>
            </a:r>
            <a:r>
              <a:rPr sz="1200" dirty="0">
                <a:latin typeface="Calibri"/>
                <a:cs typeface="Calibri"/>
              </a:rPr>
              <a:t>the </a:t>
            </a:r>
            <a:r>
              <a:rPr sz="1200" spc="-10" dirty="0">
                <a:latin typeface="Calibri"/>
                <a:cs typeface="Calibri"/>
              </a:rPr>
              <a:t>workforce </a:t>
            </a:r>
            <a:r>
              <a:rPr sz="1200" spc="-5" dirty="0">
                <a:latin typeface="Calibri"/>
                <a:cs typeface="Calibri"/>
              </a:rPr>
              <a:t>solutions </a:t>
            </a:r>
            <a:r>
              <a:rPr sz="1200" spc="-10" dirty="0">
                <a:latin typeface="Calibri"/>
                <a:cs typeface="Calibri"/>
              </a:rPr>
              <a:t>ecosystem, </a:t>
            </a:r>
            <a:r>
              <a:rPr sz="1200" spc="-5" dirty="0">
                <a:latin typeface="Calibri"/>
                <a:cs typeface="Calibri"/>
              </a:rPr>
              <a:t>follow </a:t>
            </a:r>
            <a:r>
              <a:rPr sz="1200" dirty="0">
                <a:latin typeface="Calibri"/>
                <a:cs typeface="Calibri"/>
              </a:rPr>
              <a:t>us  and </a:t>
            </a:r>
            <a:r>
              <a:rPr sz="1200" spc="-5" dirty="0">
                <a:latin typeface="Calibri"/>
                <a:cs typeface="Calibri"/>
              </a:rPr>
              <a:t>connect</a:t>
            </a:r>
            <a:r>
              <a:rPr sz="1200" spc="-25" dirty="0">
                <a:latin typeface="Calibri"/>
                <a:cs typeface="Calibri"/>
              </a:rPr>
              <a:t> </a:t>
            </a:r>
            <a:r>
              <a:rPr sz="1200" dirty="0">
                <a:latin typeface="Calibri"/>
                <a:cs typeface="Calibri"/>
              </a:rPr>
              <a:t>via</a:t>
            </a:r>
            <a:endParaRPr sz="1200">
              <a:latin typeface="Calibri"/>
              <a:cs typeface="Calibri"/>
            </a:endParaRPr>
          </a:p>
        </p:txBody>
      </p:sp>
      <p:sp>
        <p:nvSpPr>
          <p:cNvPr id="9" name="object 9"/>
          <p:cNvSpPr/>
          <p:nvPr/>
        </p:nvSpPr>
        <p:spPr>
          <a:xfrm>
            <a:off x="4931664" y="3749170"/>
            <a:ext cx="196596" cy="15518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507236" y="3936491"/>
            <a:ext cx="152400" cy="1524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754123" y="3938015"/>
            <a:ext cx="187451" cy="16001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994916" y="3938015"/>
            <a:ext cx="705612" cy="15849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788920" y="3938015"/>
            <a:ext cx="164592" cy="164591"/>
          </a:xfrm>
          <a:prstGeom prst="rect">
            <a:avLst/>
          </a:prstGeom>
          <a:blipFill>
            <a:blip r:embed="rId9"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444500" y="525526"/>
            <a:ext cx="4766310" cy="391160"/>
          </a:xfrm>
          <a:prstGeom prst="rect">
            <a:avLst/>
          </a:prstGeom>
        </p:spPr>
        <p:txBody>
          <a:bodyPr vert="horz" wrap="square" lIns="0" tIns="12700" rIns="0" bIns="0" rtlCol="0">
            <a:spAutoFit/>
          </a:bodyPr>
          <a:lstStyle/>
          <a:p>
            <a:pPr marL="12700">
              <a:lnSpc>
                <a:spcPct val="100000"/>
              </a:lnSpc>
              <a:spcBef>
                <a:spcPts val="100"/>
              </a:spcBef>
            </a:pPr>
            <a:r>
              <a:rPr spc="-5" dirty="0"/>
              <a:t>About </a:t>
            </a:r>
            <a:r>
              <a:rPr spc="-10" dirty="0"/>
              <a:t>Staffing Industry Analysts</a:t>
            </a:r>
            <a:r>
              <a:rPr spc="65" dirty="0"/>
              <a:t> </a:t>
            </a:r>
            <a:r>
              <a:rPr spc="-5" dirty="0"/>
              <a:t>(SIA)</a:t>
            </a:r>
          </a:p>
        </p:txBody>
      </p:sp>
      <p:sp>
        <p:nvSpPr>
          <p:cNvPr id="15" name="object 15"/>
          <p:cNvSpPr/>
          <p:nvPr/>
        </p:nvSpPr>
        <p:spPr>
          <a:xfrm>
            <a:off x="0" y="4498847"/>
            <a:ext cx="9144000" cy="645160"/>
          </a:xfrm>
          <a:custGeom>
            <a:avLst/>
            <a:gdLst/>
            <a:ahLst/>
            <a:cxnLst/>
            <a:rect l="l" t="t" r="r" b="b"/>
            <a:pathLst>
              <a:path w="9144000" h="645160">
                <a:moveTo>
                  <a:pt x="9144000" y="644650"/>
                </a:moveTo>
                <a:lnTo>
                  <a:pt x="9144000" y="0"/>
                </a:lnTo>
                <a:lnTo>
                  <a:pt x="0" y="0"/>
                </a:lnTo>
                <a:lnTo>
                  <a:pt x="0" y="644650"/>
                </a:lnTo>
                <a:lnTo>
                  <a:pt x="9144000" y="644650"/>
                </a:lnTo>
                <a:close/>
              </a:path>
            </a:pathLst>
          </a:custGeom>
          <a:solidFill>
            <a:srgbClr val="FFFFFF"/>
          </a:solidFill>
        </p:spPr>
        <p:txBody>
          <a:bodyPr wrap="square" lIns="0" tIns="0" rIns="0" bIns="0" rtlCol="0"/>
          <a:lstStyle/>
          <a:p>
            <a:endParaRPr/>
          </a:p>
        </p:txBody>
      </p:sp>
      <p:sp>
        <p:nvSpPr>
          <p:cNvPr id="16" name="object 16"/>
          <p:cNvSpPr txBox="1"/>
          <p:nvPr/>
        </p:nvSpPr>
        <p:spPr>
          <a:xfrm>
            <a:off x="444500" y="4534915"/>
            <a:ext cx="8202295" cy="421640"/>
          </a:xfrm>
          <a:prstGeom prst="rect">
            <a:avLst/>
          </a:prstGeom>
        </p:spPr>
        <p:txBody>
          <a:bodyPr vert="horz" wrap="square" lIns="0" tIns="12065" rIns="0" bIns="0" rtlCol="0">
            <a:spAutoFit/>
          </a:bodyPr>
          <a:lstStyle/>
          <a:p>
            <a:pPr marL="12700">
              <a:lnSpc>
                <a:spcPct val="100000"/>
              </a:lnSpc>
              <a:spcBef>
                <a:spcPts val="95"/>
              </a:spcBef>
            </a:pPr>
            <a:r>
              <a:rPr sz="700" spc="-5" dirty="0">
                <a:latin typeface="Calibri"/>
                <a:cs typeface="Calibri"/>
              </a:rPr>
              <a:t>PROPRIETARY DATA, DO </a:t>
            </a:r>
            <a:r>
              <a:rPr sz="700" spc="-10" dirty="0">
                <a:latin typeface="Calibri"/>
                <a:cs typeface="Calibri"/>
              </a:rPr>
              <a:t>NOT </a:t>
            </a:r>
            <a:r>
              <a:rPr sz="700" spc="-5" dirty="0">
                <a:latin typeface="Calibri"/>
                <a:cs typeface="Calibri"/>
              </a:rPr>
              <a:t>DISTRIBUTE OUTSIDE </a:t>
            </a:r>
            <a:r>
              <a:rPr sz="700" spc="-10" dirty="0">
                <a:latin typeface="Calibri"/>
                <a:cs typeface="Calibri"/>
              </a:rPr>
              <a:t>YOUR </a:t>
            </a:r>
            <a:r>
              <a:rPr sz="700" spc="-5" dirty="0">
                <a:latin typeface="Calibri"/>
                <a:cs typeface="Calibri"/>
              </a:rPr>
              <a:t>ORGANIZATION. Your </a:t>
            </a:r>
            <a:r>
              <a:rPr sz="700" spc="-10" dirty="0">
                <a:latin typeface="Calibri"/>
                <a:cs typeface="Calibri"/>
              </a:rPr>
              <a:t>company’s </a:t>
            </a:r>
            <a:r>
              <a:rPr sz="700" spc="-5" dirty="0">
                <a:latin typeface="Calibri"/>
                <a:cs typeface="Calibri"/>
              </a:rPr>
              <a:t>use of </a:t>
            </a:r>
            <a:r>
              <a:rPr sz="700" spc="-10" dirty="0">
                <a:latin typeface="Calibri"/>
                <a:cs typeface="Calibri"/>
              </a:rPr>
              <a:t>this </a:t>
            </a:r>
            <a:r>
              <a:rPr sz="700" spc="-5" dirty="0">
                <a:latin typeface="Calibri"/>
                <a:cs typeface="Calibri"/>
              </a:rPr>
              <a:t>report </a:t>
            </a:r>
            <a:r>
              <a:rPr sz="700" spc="-10" dirty="0">
                <a:latin typeface="Calibri"/>
                <a:cs typeface="Calibri"/>
              </a:rPr>
              <a:t>precludes distribution </a:t>
            </a:r>
            <a:r>
              <a:rPr sz="700" spc="-5" dirty="0">
                <a:latin typeface="Calibri"/>
                <a:cs typeface="Calibri"/>
              </a:rPr>
              <a:t>of </a:t>
            </a:r>
            <a:r>
              <a:rPr sz="700" spc="5" dirty="0">
                <a:latin typeface="Calibri"/>
                <a:cs typeface="Calibri"/>
              </a:rPr>
              <a:t>its </a:t>
            </a:r>
            <a:r>
              <a:rPr sz="700" spc="-5" dirty="0">
                <a:latin typeface="Calibri"/>
                <a:cs typeface="Calibri"/>
              </a:rPr>
              <a:t>contents, in </a:t>
            </a:r>
            <a:r>
              <a:rPr sz="700" spc="-10" dirty="0">
                <a:latin typeface="Calibri"/>
                <a:cs typeface="Calibri"/>
              </a:rPr>
              <a:t>whole </a:t>
            </a:r>
            <a:r>
              <a:rPr sz="700" spc="-5" dirty="0">
                <a:latin typeface="Calibri"/>
                <a:cs typeface="Calibri"/>
              </a:rPr>
              <a:t>or in </a:t>
            </a:r>
            <a:r>
              <a:rPr sz="700" spc="-10" dirty="0">
                <a:latin typeface="Calibri"/>
                <a:cs typeface="Calibri"/>
              </a:rPr>
              <a:t>part, to </a:t>
            </a:r>
            <a:r>
              <a:rPr sz="700" spc="-5" dirty="0">
                <a:latin typeface="Calibri"/>
                <a:cs typeface="Calibri"/>
              </a:rPr>
              <a:t>other companies or </a:t>
            </a:r>
            <a:r>
              <a:rPr sz="700" spc="-10" dirty="0">
                <a:latin typeface="Calibri"/>
                <a:cs typeface="Calibri"/>
              </a:rPr>
              <a:t>individuals outside </a:t>
            </a:r>
            <a:r>
              <a:rPr sz="700" spc="-5" dirty="0">
                <a:latin typeface="Calibri"/>
                <a:cs typeface="Calibri"/>
              </a:rPr>
              <a:t>your</a:t>
            </a:r>
            <a:r>
              <a:rPr sz="700" spc="-105" dirty="0">
                <a:latin typeface="Calibri"/>
                <a:cs typeface="Calibri"/>
              </a:rPr>
              <a:t> </a:t>
            </a:r>
            <a:r>
              <a:rPr sz="700" spc="-5" dirty="0">
                <a:latin typeface="Calibri"/>
                <a:cs typeface="Calibri"/>
              </a:rPr>
              <a:t>organization</a:t>
            </a:r>
            <a:endParaRPr sz="700">
              <a:latin typeface="Calibri"/>
              <a:cs typeface="Calibri"/>
            </a:endParaRPr>
          </a:p>
          <a:p>
            <a:pPr marL="12700">
              <a:lnSpc>
                <a:spcPct val="100000"/>
              </a:lnSpc>
              <a:spcBef>
                <a:spcPts val="5"/>
              </a:spcBef>
            </a:pPr>
            <a:r>
              <a:rPr sz="700" spc="-5" dirty="0">
                <a:latin typeface="Calibri"/>
                <a:cs typeface="Calibri"/>
              </a:rPr>
              <a:t>in </a:t>
            </a:r>
            <a:r>
              <a:rPr sz="700" spc="-10" dirty="0">
                <a:latin typeface="Calibri"/>
                <a:cs typeface="Calibri"/>
              </a:rPr>
              <a:t>any </a:t>
            </a:r>
            <a:r>
              <a:rPr sz="700" spc="-5" dirty="0">
                <a:latin typeface="Calibri"/>
                <a:cs typeface="Calibri"/>
              </a:rPr>
              <a:t>form – electronic, </a:t>
            </a:r>
            <a:r>
              <a:rPr sz="700" spc="-10" dirty="0">
                <a:latin typeface="Calibri"/>
                <a:cs typeface="Calibri"/>
              </a:rPr>
              <a:t>written </a:t>
            </a:r>
            <a:r>
              <a:rPr sz="700" spc="-5" dirty="0">
                <a:latin typeface="Calibri"/>
                <a:cs typeface="Calibri"/>
              </a:rPr>
              <a:t>or verbal – </a:t>
            </a:r>
            <a:r>
              <a:rPr sz="700" spc="-10" dirty="0">
                <a:latin typeface="Calibri"/>
                <a:cs typeface="Calibri"/>
              </a:rPr>
              <a:t>without the </a:t>
            </a:r>
            <a:r>
              <a:rPr sz="700" spc="-5" dirty="0">
                <a:latin typeface="Calibri"/>
                <a:cs typeface="Calibri"/>
              </a:rPr>
              <a:t>express </a:t>
            </a:r>
            <a:r>
              <a:rPr sz="700" spc="-10" dirty="0">
                <a:latin typeface="Calibri"/>
                <a:cs typeface="Calibri"/>
              </a:rPr>
              <a:t>written </a:t>
            </a:r>
            <a:r>
              <a:rPr sz="700" spc="-5" dirty="0">
                <a:latin typeface="Calibri"/>
                <a:cs typeface="Calibri"/>
              </a:rPr>
              <a:t>permission of Staffing </a:t>
            </a:r>
            <a:r>
              <a:rPr sz="700" spc="-10" dirty="0">
                <a:latin typeface="Calibri"/>
                <a:cs typeface="Calibri"/>
              </a:rPr>
              <a:t>Industry </a:t>
            </a:r>
            <a:r>
              <a:rPr sz="700" spc="-5" dirty="0">
                <a:latin typeface="Calibri"/>
                <a:cs typeface="Calibri"/>
              </a:rPr>
              <a:t>Analysts. It is </a:t>
            </a:r>
            <a:r>
              <a:rPr sz="700" spc="-10" dirty="0">
                <a:latin typeface="Calibri"/>
                <a:cs typeface="Calibri"/>
              </a:rPr>
              <a:t>your </a:t>
            </a:r>
            <a:r>
              <a:rPr sz="700" spc="-5" dirty="0">
                <a:latin typeface="Calibri"/>
                <a:cs typeface="Calibri"/>
              </a:rPr>
              <a:t>organization’s </a:t>
            </a:r>
            <a:r>
              <a:rPr sz="700" spc="-10" dirty="0">
                <a:latin typeface="Calibri"/>
                <a:cs typeface="Calibri"/>
              </a:rPr>
              <a:t>responsibility </a:t>
            </a:r>
            <a:r>
              <a:rPr sz="700" spc="-5" dirty="0">
                <a:latin typeface="Calibri"/>
                <a:cs typeface="Calibri"/>
              </a:rPr>
              <a:t>to </a:t>
            </a:r>
            <a:r>
              <a:rPr sz="700" spc="-10" dirty="0">
                <a:latin typeface="Calibri"/>
                <a:cs typeface="Calibri"/>
              </a:rPr>
              <a:t>maintain and </a:t>
            </a:r>
            <a:r>
              <a:rPr sz="700" spc="-5" dirty="0">
                <a:latin typeface="Calibri"/>
                <a:cs typeface="Calibri"/>
              </a:rPr>
              <a:t>protect </a:t>
            </a:r>
            <a:r>
              <a:rPr sz="700" spc="-10" dirty="0">
                <a:latin typeface="Calibri"/>
                <a:cs typeface="Calibri"/>
              </a:rPr>
              <a:t>the </a:t>
            </a:r>
            <a:r>
              <a:rPr sz="700" spc="-5" dirty="0">
                <a:latin typeface="Calibri"/>
                <a:cs typeface="Calibri"/>
              </a:rPr>
              <a:t>confidentiality of </a:t>
            </a:r>
            <a:r>
              <a:rPr sz="700" spc="-10" dirty="0">
                <a:latin typeface="Calibri"/>
                <a:cs typeface="Calibri"/>
              </a:rPr>
              <a:t>this </a:t>
            </a:r>
            <a:r>
              <a:rPr sz="700" spc="-5" dirty="0">
                <a:latin typeface="Calibri"/>
                <a:cs typeface="Calibri"/>
              </a:rPr>
              <a:t>report.</a:t>
            </a:r>
            <a:endParaRPr sz="700">
              <a:latin typeface="Calibri"/>
              <a:cs typeface="Calibri"/>
            </a:endParaRPr>
          </a:p>
          <a:p>
            <a:pPr marL="12700">
              <a:lnSpc>
                <a:spcPct val="100000"/>
              </a:lnSpc>
              <a:spcBef>
                <a:spcPts val="600"/>
              </a:spcBef>
            </a:pPr>
            <a:r>
              <a:rPr sz="700" spc="-5" dirty="0">
                <a:latin typeface="Calibri"/>
                <a:cs typeface="Calibri"/>
              </a:rPr>
              <a:t>Staffing </a:t>
            </a:r>
            <a:r>
              <a:rPr sz="700" spc="-10" dirty="0">
                <a:latin typeface="Calibri"/>
                <a:cs typeface="Calibri"/>
              </a:rPr>
              <a:t>Industry </a:t>
            </a:r>
            <a:r>
              <a:rPr sz="700" spc="-5" dirty="0">
                <a:latin typeface="Calibri"/>
                <a:cs typeface="Calibri"/>
              </a:rPr>
              <a:t>Analysts | </a:t>
            </a:r>
            <a:r>
              <a:rPr sz="700" spc="-10" dirty="0">
                <a:latin typeface="Calibri"/>
                <a:cs typeface="Calibri"/>
              </a:rPr>
              <a:t>1975 </a:t>
            </a:r>
            <a:r>
              <a:rPr sz="700" spc="-5" dirty="0">
                <a:latin typeface="Calibri"/>
                <a:cs typeface="Calibri"/>
              </a:rPr>
              <a:t>W. El </a:t>
            </a:r>
            <a:r>
              <a:rPr sz="700" spc="-10" dirty="0">
                <a:latin typeface="Calibri"/>
                <a:cs typeface="Calibri"/>
              </a:rPr>
              <a:t>Camino </a:t>
            </a:r>
            <a:r>
              <a:rPr sz="700" spc="-5" dirty="0">
                <a:latin typeface="Calibri"/>
                <a:cs typeface="Calibri"/>
              </a:rPr>
              <a:t>Real, Ste. </a:t>
            </a:r>
            <a:r>
              <a:rPr sz="700" spc="-10" dirty="0">
                <a:latin typeface="Calibri"/>
                <a:cs typeface="Calibri"/>
              </a:rPr>
              <a:t>304 </a:t>
            </a:r>
            <a:r>
              <a:rPr sz="700" spc="-5" dirty="0">
                <a:latin typeface="Calibri"/>
                <a:cs typeface="Calibri"/>
              </a:rPr>
              <a:t>| </a:t>
            </a:r>
            <a:r>
              <a:rPr sz="700" spc="-10" dirty="0">
                <a:latin typeface="Calibri"/>
                <a:cs typeface="Calibri"/>
              </a:rPr>
              <a:t>Mountain </a:t>
            </a:r>
            <a:r>
              <a:rPr sz="700" spc="-5" dirty="0">
                <a:latin typeface="Calibri"/>
                <a:cs typeface="Calibri"/>
              </a:rPr>
              <a:t>View, CA </a:t>
            </a:r>
            <a:r>
              <a:rPr sz="700" spc="-10" dirty="0">
                <a:latin typeface="Calibri"/>
                <a:cs typeface="Calibri"/>
              </a:rPr>
              <a:t>94040 </a:t>
            </a:r>
            <a:r>
              <a:rPr sz="700" spc="-5" dirty="0">
                <a:latin typeface="Calibri"/>
                <a:cs typeface="Calibri"/>
              </a:rPr>
              <a:t>| </a:t>
            </a:r>
            <a:r>
              <a:rPr sz="700" spc="-10" dirty="0">
                <a:latin typeface="Calibri"/>
                <a:cs typeface="Calibri"/>
              </a:rPr>
              <a:t>800.950.9496</a:t>
            </a:r>
            <a:r>
              <a:rPr sz="700" spc="30" dirty="0">
                <a:latin typeface="Calibri"/>
                <a:cs typeface="Calibri"/>
              </a:rPr>
              <a:t> </a:t>
            </a:r>
            <a:r>
              <a:rPr sz="700" spc="-5" dirty="0">
                <a:latin typeface="Calibri"/>
                <a:cs typeface="Calibri"/>
              </a:rPr>
              <a:t>| </a:t>
            </a:r>
            <a:r>
              <a:rPr sz="700" spc="-5" dirty="0">
                <a:latin typeface="Calibri"/>
                <a:cs typeface="Calibri"/>
                <a:hlinkClick r:id="rId4"/>
              </a:rPr>
              <a:t>www.staffingindustry.com</a:t>
            </a:r>
            <a:endParaRPr sz="7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36"/>
            <a:ext cx="9144000" cy="173583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7200" y="457200"/>
            <a:ext cx="2465832" cy="60350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95147" y="3929278"/>
            <a:ext cx="818515" cy="299720"/>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Calibri"/>
                <a:cs typeface="Calibri"/>
              </a:rPr>
              <a:t>Spea</a:t>
            </a:r>
            <a:r>
              <a:rPr sz="1800" i="1" spc="-60" dirty="0">
                <a:latin typeface="Calibri"/>
                <a:cs typeface="Calibri"/>
              </a:rPr>
              <a:t>k</a:t>
            </a:r>
            <a:r>
              <a:rPr sz="1800" i="1" dirty="0">
                <a:latin typeface="Calibri"/>
                <a:cs typeface="Calibri"/>
              </a:rPr>
              <a:t>er:</a:t>
            </a:r>
            <a:endParaRPr sz="1800">
              <a:latin typeface="Calibri"/>
              <a:cs typeface="Calibri"/>
            </a:endParaRPr>
          </a:p>
        </p:txBody>
      </p:sp>
      <p:sp>
        <p:nvSpPr>
          <p:cNvPr id="7" name="object 7"/>
          <p:cNvSpPr txBox="1"/>
          <p:nvPr/>
        </p:nvSpPr>
        <p:spPr>
          <a:xfrm>
            <a:off x="7734045" y="4757420"/>
            <a:ext cx="965835" cy="197490"/>
          </a:xfrm>
          <a:prstGeom prst="rect">
            <a:avLst/>
          </a:prstGeom>
        </p:spPr>
        <p:txBody>
          <a:bodyPr vert="horz" wrap="square" lIns="0" tIns="12700" rIns="0" bIns="0" rtlCol="0">
            <a:spAutoFit/>
          </a:bodyPr>
          <a:lstStyle/>
          <a:p>
            <a:pPr marL="12700">
              <a:lnSpc>
                <a:spcPct val="100000"/>
              </a:lnSpc>
              <a:spcBef>
                <a:spcPts val="100"/>
              </a:spcBef>
            </a:pPr>
            <a:r>
              <a:rPr lang="en-GB" sz="1200" b="1" dirty="0">
                <a:latin typeface="Calibri"/>
                <a:cs typeface="Calibri"/>
              </a:rPr>
              <a:t>20 June</a:t>
            </a:r>
            <a:r>
              <a:rPr sz="1200" b="1" spc="-80" dirty="0">
                <a:latin typeface="Calibri"/>
                <a:cs typeface="Calibri"/>
              </a:rPr>
              <a:t> </a:t>
            </a:r>
            <a:r>
              <a:rPr sz="1200" b="1" dirty="0">
                <a:latin typeface="Calibri"/>
                <a:cs typeface="Calibri"/>
              </a:rPr>
              <a:t>2019</a:t>
            </a:r>
            <a:endParaRPr sz="1200" dirty="0">
              <a:latin typeface="Calibri"/>
              <a:cs typeface="Calibri"/>
            </a:endParaRPr>
          </a:p>
        </p:txBody>
      </p:sp>
      <p:sp>
        <p:nvSpPr>
          <p:cNvPr id="8" name="object 8"/>
          <p:cNvSpPr txBox="1"/>
          <p:nvPr/>
        </p:nvSpPr>
        <p:spPr>
          <a:xfrm>
            <a:off x="216509" y="2506167"/>
            <a:ext cx="1089660" cy="300355"/>
          </a:xfrm>
          <a:prstGeom prst="rect">
            <a:avLst/>
          </a:prstGeom>
        </p:spPr>
        <p:txBody>
          <a:bodyPr vert="horz" wrap="square" lIns="0" tIns="12700" rIns="0" bIns="0" rtlCol="0">
            <a:spAutoFit/>
          </a:bodyPr>
          <a:lstStyle/>
          <a:p>
            <a:pPr marL="12700">
              <a:lnSpc>
                <a:spcPct val="100000"/>
              </a:lnSpc>
              <a:spcBef>
                <a:spcPts val="100"/>
              </a:spcBef>
            </a:pPr>
            <a:r>
              <a:rPr sz="1800" i="1" spc="-10" dirty="0">
                <a:latin typeface="Calibri"/>
                <a:cs typeface="Calibri"/>
              </a:rPr>
              <a:t>Moderator:</a:t>
            </a:r>
            <a:endParaRPr sz="1800">
              <a:latin typeface="Calibri"/>
              <a:cs typeface="Calibri"/>
            </a:endParaRPr>
          </a:p>
        </p:txBody>
      </p:sp>
      <p:sp>
        <p:nvSpPr>
          <p:cNvPr id="9" name="object 9"/>
          <p:cNvSpPr txBox="1"/>
          <p:nvPr/>
        </p:nvSpPr>
        <p:spPr>
          <a:xfrm>
            <a:off x="2109597" y="2414777"/>
            <a:ext cx="6238240" cy="574675"/>
          </a:xfrm>
          <a:prstGeom prst="rect">
            <a:avLst/>
          </a:prstGeom>
        </p:spPr>
        <p:txBody>
          <a:bodyPr vert="horz" wrap="square" lIns="0" tIns="12700" rIns="0" bIns="0" rtlCol="0">
            <a:spAutoFit/>
          </a:bodyPr>
          <a:lstStyle/>
          <a:p>
            <a:pPr marL="12700">
              <a:lnSpc>
                <a:spcPct val="100000"/>
              </a:lnSpc>
              <a:spcBef>
                <a:spcPts val="100"/>
              </a:spcBef>
            </a:pPr>
            <a:r>
              <a:rPr sz="1800" b="1" spc="-15" dirty="0">
                <a:latin typeface="Calibri"/>
                <a:cs typeface="Calibri"/>
              </a:rPr>
              <a:t>Peter </a:t>
            </a:r>
            <a:r>
              <a:rPr sz="1800" b="1" spc="-10" dirty="0">
                <a:latin typeface="Calibri"/>
                <a:cs typeface="Calibri"/>
              </a:rPr>
              <a:t>Reagan</a:t>
            </a:r>
            <a:r>
              <a:rPr sz="1800" spc="-10" dirty="0">
                <a:latin typeface="Calibri"/>
                <a:cs typeface="Calibri"/>
              </a:rPr>
              <a:t>, </a:t>
            </a:r>
            <a:r>
              <a:rPr sz="1050" dirty="0">
                <a:latin typeface="Calibri"/>
                <a:cs typeface="Calibri"/>
              </a:rPr>
              <a:t>CCWP &amp; SOW Management</a:t>
            </a:r>
            <a:r>
              <a:rPr sz="1050" spc="-65" dirty="0">
                <a:latin typeface="Calibri"/>
                <a:cs typeface="Calibri"/>
              </a:rPr>
              <a:t> </a:t>
            </a:r>
            <a:r>
              <a:rPr sz="1050" spc="-5" dirty="0">
                <a:latin typeface="Calibri"/>
                <a:cs typeface="Calibri"/>
              </a:rPr>
              <a:t>Expert</a:t>
            </a:r>
            <a:endParaRPr sz="1050">
              <a:latin typeface="Calibri"/>
              <a:cs typeface="Calibri"/>
            </a:endParaRPr>
          </a:p>
          <a:p>
            <a:pPr marL="12700">
              <a:lnSpc>
                <a:spcPct val="100000"/>
              </a:lnSpc>
            </a:pPr>
            <a:r>
              <a:rPr sz="1800" spc="-5" dirty="0">
                <a:latin typeface="Calibri"/>
                <a:cs typeface="Calibri"/>
              </a:rPr>
              <a:t>Senior </a:t>
            </a:r>
            <a:r>
              <a:rPr sz="1800" spc="-10" dirty="0">
                <a:latin typeface="Calibri"/>
                <a:cs typeface="Calibri"/>
              </a:rPr>
              <a:t>Director </a:t>
            </a:r>
            <a:r>
              <a:rPr sz="1800" spc="-5" dirty="0">
                <a:latin typeface="Calibri"/>
                <a:cs typeface="Calibri"/>
              </a:rPr>
              <a:t>of </a:t>
            </a:r>
            <a:r>
              <a:rPr sz="1800" spc="-10" dirty="0">
                <a:latin typeface="Calibri"/>
                <a:cs typeface="Calibri"/>
              </a:rPr>
              <a:t>Contingent </a:t>
            </a:r>
            <a:r>
              <a:rPr sz="1800" spc="-20" dirty="0">
                <a:latin typeface="Calibri"/>
                <a:cs typeface="Calibri"/>
              </a:rPr>
              <a:t>Workforce </a:t>
            </a:r>
            <a:r>
              <a:rPr sz="1800" spc="-10" dirty="0">
                <a:latin typeface="Calibri"/>
                <a:cs typeface="Calibri"/>
              </a:rPr>
              <a:t>Strategies </a:t>
            </a:r>
            <a:r>
              <a:rPr sz="1800" dirty="0">
                <a:latin typeface="Calibri"/>
                <a:cs typeface="Calibri"/>
              </a:rPr>
              <a:t>&amp; </a:t>
            </a:r>
            <a:r>
              <a:rPr sz="1800" spc="-10" dirty="0">
                <a:latin typeface="Calibri"/>
                <a:cs typeface="Calibri"/>
              </a:rPr>
              <a:t>Research,</a:t>
            </a:r>
            <a:r>
              <a:rPr sz="1800" spc="80" dirty="0">
                <a:latin typeface="Calibri"/>
                <a:cs typeface="Calibri"/>
              </a:rPr>
              <a:t> </a:t>
            </a:r>
            <a:r>
              <a:rPr sz="1800" spc="-5" dirty="0">
                <a:latin typeface="Calibri"/>
                <a:cs typeface="Calibri"/>
              </a:rPr>
              <a:t>SIA</a:t>
            </a:r>
            <a:endParaRPr sz="1800">
              <a:latin typeface="Calibri"/>
              <a:cs typeface="Calibri"/>
            </a:endParaRPr>
          </a:p>
        </p:txBody>
      </p:sp>
      <p:sp>
        <p:nvSpPr>
          <p:cNvPr id="10" name="object 10"/>
          <p:cNvSpPr txBox="1"/>
          <p:nvPr/>
        </p:nvSpPr>
        <p:spPr>
          <a:xfrm>
            <a:off x="2218182" y="3540607"/>
            <a:ext cx="4335018" cy="720710"/>
          </a:xfrm>
          <a:prstGeom prst="rect">
            <a:avLst/>
          </a:prstGeom>
        </p:spPr>
        <p:txBody>
          <a:bodyPr vert="horz" wrap="square" lIns="0" tIns="88900" rIns="0" bIns="0" rtlCol="0">
            <a:spAutoFit/>
          </a:bodyPr>
          <a:lstStyle/>
          <a:p>
            <a:pPr marL="12700">
              <a:lnSpc>
                <a:spcPct val="100000"/>
              </a:lnSpc>
              <a:spcBef>
                <a:spcPts val="700"/>
              </a:spcBef>
            </a:pPr>
            <a:r>
              <a:rPr sz="1800" b="1" spc="-5" dirty="0">
                <a:latin typeface="Calibri"/>
                <a:cs typeface="Calibri"/>
              </a:rPr>
              <a:t>Al</a:t>
            </a:r>
            <a:r>
              <a:rPr lang="en-GB" sz="1800" b="1" spc="-5" dirty="0">
                <a:latin typeface="Calibri"/>
                <a:cs typeface="Calibri"/>
              </a:rPr>
              <a:t>a</a:t>
            </a:r>
            <a:r>
              <a:rPr sz="1800" b="1" spc="-5" dirty="0">
                <a:latin typeface="Calibri"/>
                <a:cs typeface="Calibri"/>
              </a:rPr>
              <a:t>stair</a:t>
            </a:r>
            <a:r>
              <a:rPr sz="1800" b="1" spc="-100" dirty="0">
                <a:latin typeface="Calibri"/>
                <a:cs typeface="Calibri"/>
              </a:rPr>
              <a:t> </a:t>
            </a:r>
            <a:r>
              <a:rPr sz="1800" b="1" dirty="0">
                <a:latin typeface="Calibri"/>
                <a:cs typeface="Calibri"/>
              </a:rPr>
              <a:t>Dobson</a:t>
            </a:r>
            <a:endParaRPr sz="1800" dirty="0">
              <a:latin typeface="Calibri"/>
              <a:cs typeface="Calibri"/>
            </a:endParaRPr>
          </a:p>
          <a:p>
            <a:pPr marL="12700">
              <a:lnSpc>
                <a:spcPct val="100000"/>
              </a:lnSpc>
              <a:spcBef>
                <a:spcPts val="600"/>
              </a:spcBef>
            </a:pPr>
            <a:r>
              <a:rPr lang="en-GB" spc="-5" dirty="0">
                <a:latin typeface="Calibri"/>
                <a:cs typeface="Calibri"/>
              </a:rPr>
              <a:t>Senior Client Relationship Manager</a:t>
            </a:r>
            <a:r>
              <a:rPr sz="1800" spc="-5" dirty="0">
                <a:latin typeface="Calibri"/>
                <a:cs typeface="Calibri"/>
              </a:rPr>
              <a:t>,</a:t>
            </a:r>
            <a:r>
              <a:rPr sz="1800" spc="5" dirty="0">
                <a:latin typeface="Calibri"/>
                <a:cs typeface="Calibri"/>
              </a:rPr>
              <a:t> </a:t>
            </a:r>
            <a:r>
              <a:rPr sz="1800" spc="-5" dirty="0">
                <a:latin typeface="Calibri"/>
                <a:cs typeface="Calibri"/>
              </a:rPr>
              <a:t>Beeline</a:t>
            </a:r>
            <a:endParaRPr sz="1800" dirty="0">
              <a:latin typeface="Calibri"/>
              <a:cs typeface="Calibri"/>
            </a:endParaRPr>
          </a:p>
        </p:txBody>
      </p:sp>
      <p:sp>
        <p:nvSpPr>
          <p:cNvPr id="11" name="object 11"/>
          <p:cNvSpPr>
            <a:spLocks noChangeAspect="1"/>
          </p:cNvSpPr>
          <p:nvPr/>
        </p:nvSpPr>
        <p:spPr>
          <a:xfrm>
            <a:off x="1582123" y="2330805"/>
            <a:ext cx="548640" cy="822960"/>
          </a:xfrm>
          <a:prstGeom prst="rect">
            <a:avLst/>
          </a:prstGeom>
          <a:blipFill>
            <a:blip r:embed="rId6" cstate="print"/>
            <a:stretch>
              <a:fillRect/>
            </a:stretch>
          </a:blipFill>
        </p:spPr>
        <p:txBody>
          <a:bodyPr wrap="square" lIns="0" tIns="0" rIns="0" bIns="0" rtlCol="0"/>
          <a:lstStyle/>
          <a:p>
            <a:endParaRPr/>
          </a:p>
        </p:txBody>
      </p:sp>
      <p:pic>
        <p:nvPicPr>
          <p:cNvPr id="13" name="Picture 12" descr="A person wearing a suit and tie smiling at the camera&#10;&#10;Description automatically generated">
            <a:extLst>
              <a:ext uri="{FF2B5EF4-FFF2-40B4-BE49-F238E27FC236}">
                <a16:creationId xmlns:a16="http://schemas.microsoft.com/office/drawing/2014/main" id="{7549C7A2-89A3-5C45-9BC4-0F517D43B6B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9643" r="12831" b="5615"/>
          <a:stretch/>
        </p:blipFill>
        <p:spPr>
          <a:xfrm>
            <a:off x="1631123" y="3556698"/>
            <a:ext cx="450639" cy="7315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14401" y="322325"/>
            <a:ext cx="1960245" cy="543560"/>
          </a:xfrm>
          <a:prstGeom prst="rect">
            <a:avLst/>
          </a:prstGeom>
        </p:spPr>
        <p:txBody>
          <a:bodyPr vert="horz" wrap="square" lIns="0" tIns="12065" rIns="0" bIns="0" rtlCol="0">
            <a:spAutoFit/>
          </a:bodyPr>
          <a:lstStyle/>
          <a:p>
            <a:pPr marL="12700">
              <a:lnSpc>
                <a:spcPct val="100000"/>
              </a:lnSpc>
              <a:spcBef>
                <a:spcPts val="95"/>
              </a:spcBef>
            </a:pPr>
            <a:r>
              <a:rPr sz="3400" spc="-40" dirty="0"/>
              <a:t>Key</a:t>
            </a:r>
            <a:r>
              <a:rPr sz="3400" spc="-60" dirty="0"/>
              <a:t> </a:t>
            </a:r>
            <a:r>
              <a:rPr sz="3400" spc="-45" dirty="0"/>
              <a:t>Trends</a:t>
            </a:r>
            <a:endParaRPr sz="3400"/>
          </a:p>
        </p:txBody>
      </p:sp>
      <p:sp>
        <p:nvSpPr>
          <p:cNvPr id="7" name="object 7"/>
          <p:cNvSpPr txBox="1"/>
          <p:nvPr/>
        </p:nvSpPr>
        <p:spPr>
          <a:xfrm>
            <a:off x="382319" y="958088"/>
            <a:ext cx="7435799" cy="3790140"/>
          </a:xfrm>
          <a:prstGeom prst="rect">
            <a:avLst/>
          </a:prstGeom>
        </p:spPr>
        <p:txBody>
          <a:bodyPr vert="horz" wrap="square" lIns="0" tIns="116205" rIns="0" bIns="0" rtlCol="0">
            <a:spAutoFit/>
          </a:bodyPr>
          <a:lstStyle/>
          <a:p>
            <a:pPr marL="238125" indent="-225425">
              <a:lnSpc>
                <a:spcPct val="100000"/>
              </a:lnSpc>
              <a:spcBef>
                <a:spcPts val="915"/>
              </a:spcBef>
              <a:buClr>
                <a:srgbClr val="ED3023"/>
              </a:buClr>
              <a:buFont typeface="Arial"/>
              <a:buChar char="▪"/>
              <a:tabLst>
                <a:tab pos="238760" algn="l"/>
              </a:tabLst>
            </a:pPr>
            <a:r>
              <a:rPr sz="2400" spc="-10" dirty="0">
                <a:latin typeface="Calibri"/>
                <a:cs typeface="Calibri"/>
              </a:rPr>
              <a:t>Growth </a:t>
            </a:r>
            <a:r>
              <a:rPr sz="2400" dirty="0">
                <a:latin typeface="Calibri"/>
                <a:cs typeface="Calibri"/>
              </a:rPr>
              <a:t>in </a:t>
            </a:r>
            <a:r>
              <a:rPr sz="2400" spc="-5" dirty="0">
                <a:latin typeface="Calibri"/>
                <a:cs typeface="Calibri"/>
              </a:rPr>
              <a:t>VMS </a:t>
            </a:r>
            <a:r>
              <a:rPr sz="2400" dirty="0">
                <a:latin typeface="Calibri"/>
                <a:cs typeface="Calibri"/>
              </a:rPr>
              <a:t>and MSP </a:t>
            </a:r>
            <a:r>
              <a:rPr lang="en-GB" sz="2400" spc="-5" dirty="0">
                <a:latin typeface="Calibri"/>
                <a:cs typeface="Calibri"/>
              </a:rPr>
              <a:t>S</a:t>
            </a:r>
            <a:r>
              <a:rPr sz="2400" spc="-5" dirty="0">
                <a:latin typeface="Calibri"/>
                <a:cs typeface="Calibri"/>
              </a:rPr>
              <a:t>pend </a:t>
            </a:r>
            <a:r>
              <a:rPr lang="en-GB" sz="2400" spc="-5" dirty="0">
                <a:latin typeface="Calibri"/>
                <a:cs typeface="Calibri"/>
              </a:rPr>
              <a:t>U</a:t>
            </a:r>
            <a:r>
              <a:rPr sz="2400" spc="-5" dirty="0" err="1">
                <a:latin typeface="Calibri"/>
                <a:cs typeface="Calibri"/>
              </a:rPr>
              <a:t>nder</a:t>
            </a:r>
            <a:r>
              <a:rPr sz="2400" spc="-80" dirty="0">
                <a:latin typeface="Calibri"/>
                <a:cs typeface="Calibri"/>
              </a:rPr>
              <a:t> </a:t>
            </a:r>
            <a:r>
              <a:rPr lang="en-GB" sz="2400" spc="-5" dirty="0">
                <a:latin typeface="Calibri"/>
                <a:cs typeface="Calibri"/>
              </a:rPr>
              <a:t>M</a:t>
            </a:r>
            <a:r>
              <a:rPr sz="2400" spc="-5" dirty="0" err="1">
                <a:latin typeface="Calibri"/>
                <a:cs typeface="Calibri"/>
              </a:rPr>
              <a:t>anagement</a:t>
            </a:r>
            <a:endParaRPr sz="2400" dirty="0">
              <a:latin typeface="Calibri"/>
              <a:cs typeface="Calibri"/>
            </a:endParaRPr>
          </a:p>
          <a:p>
            <a:pPr marL="238125" indent="-225425">
              <a:lnSpc>
                <a:spcPct val="100000"/>
              </a:lnSpc>
              <a:spcBef>
                <a:spcPts val="815"/>
              </a:spcBef>
              <a:buClr>
                <a:srgbClr val="ED3023"/>
              </a:buClr>
              <a:buFont typeface="Arial"/>
              <a:buChar char="▪"/>
              <a:tabLst>
                <a:tab pos="238760" algn="l"/>
              </a:tabLst>
            </a:pPr>
            <a:r>
              <a:rPr sz="2400" spc="-55" dirty="0">
                <a:latin typeface="Calibri"/>
                <a:cs typeface="Calibri"/>
              </a:rPr>
              <a:t>Total </a:t>
            </a:r>
            <a:r>
              <a:rPr sz="2400" spc="-40" dirty="0">
                <a:latin typeface="Calibri"/>
                <a:cs typeface="Calibri"/>
              </a:rPr>
              <a:t>Talent</a:t>
            </a:r>
            <a:r>
              <a:rPr sz="2400" spc="50" dirty="0">
                <a:latin typeface="Calibri"/>
                <a:cs typeface="Calibri"/>
              </a:rPr>
              <a:t> </a:t>
            </a:r>
            <a:r>
              <a:rPr sz="2400" spc="-5" dirty="0">
                <a:latin typeface="Calibri"/>
                <a:cs typeface="Calibri"/>
              </a:rPr>
              <a:t>Acquisition</a:t>
            </a:r>
            <a:endParaRPr sz="2400" dirty="0">
              <a:latin typeface="Calibri"/>
              <a:cs typeface="Calibri"/>
            </a:endParaRPr>
          </a:p>
          <a:p>
            <a:pPr marL="238125" indent="-225425">
              <a:lnSpc>
                <a:spcPct val="100000"/>
              </a:lnSpc>
              <a:spcBef>
                <a:spcPts val="815"/>
              </a:spcBef>
              <a:buClr>
                <a:srgbClr val="ED3023"/>
              </a:buClr>
              <a:buFont typeface="Arial"/>
              <a:buChar char="▪"/>
              <a:tabLst>
                <a:tab pos="238760" algn="l"/>
              </a:tabLst>
            </a:pPr>
            <a:r>
              <a:rPr sz="2400" spc="-15" dirty="0">
                <a:latin typeface="Calibri"/>
                <a:cs typeface="Calibri"/>
              </a:rPr>
              <a:t>Statement </a:t>
            </a:r>
            <a:r>
              <a:rPr sz="2400" spc="-5" dirty="0">
                <a:latin typeface="Calibri"/>
                <a:cs typeface="Calibri"/>
              </a:rPr>
              <a:t>of</a:t>
            </a:r>
            <a:r>
              <a:rPr sz="2400" spc="-40" dirty="0">
                <a:latin typeface="Calibri"/>
                <a:cs typeface="Calibri"/>
              </a:rPr>
              <a:t> </a:t>
            </a:r>
            <a:r>
              <a:rPr sz="2400" spc="-30" dirty="0">
                <a:latin typeface="Calibri"/>
                <a:cs typeface="Calibri"/>
              </a:rPr>
              <a:t>Work</a:t>
            </a:r>
            <a:endParaRPr sz="2400" dirty="0">
              <a:latin typeface="Calibri"/>
              <a:cs typeface="Calibri"/>
            </a:endParaRPr>
          </a:p>
          <a:p>
            <a:pPr marL="238125" indent="-225425">
              <a:lnSpc>
                <a:spcPct val="100000"/>
              </a:lnSpc>
              <a:spcBef>
                <a:spcPts val="830"/>
              </a:spcBef>
              <a:buClr>
                <a:srgbClr val="ED3023"/>
              </a:buClr>
              <a:buFont typeface="Arial"/>
              <a:buChar char="▪"/>
              <a:tabLst>
                <a:tab pos="238760" algn="l"/>
              </a:tabLst>
            </a:pPr>
            <a:r>
              <a:rPr sz="2400" spc="-10" dirty="0">
                <a:latin typeface="Calibri"/>
                <a:cs typeface="Calibri"/>
              </a:rPr>
              <a:t>Contingent </a:t>
            </a:r>
            <a:r>
              <a:rPr sz="2400" spc="-25" dirty="0">
                <a:latin typeface="Calibri"/>
                <a:cs typeface="Calibri"/>
              </a:rPr>
              <a:t>Workforce </a:t>
            </a:r>
            <a:r>
              <a:rPr sz="2400" spc="-5" dirty="0">
                <a:latin typeface="Calibri"/>
                <a:cs typeface="Calibri"/>
              </a:rPr>
              <a:t>Becoming </a:t>
            </a:r>
            <a:r>
              <a:rPr sz="2400" spc="-10" dirty="0">
                <a:latin typeface="Calibri"/>
                <a:cs typeface="Calibri"/>
              </a:rPr>
              <a:t>More</a:t>
            </a:r>
            <a:r>
              <a:rPr sz="2400" spc="-40" dirty="0">
                <a:latin typeface="Calibri"/>
                <a:cs typeface="Calibri"/>
              </a:rPr>
              <a:t> </a:t>
            </a:r>
            <a:r>
              <a:rPr sz="2400" spc="-15" dirty="0">
                <a:latin typeface="Calibri"/>
                <a:cs typeface="Calibri"/>
              </a:rPr>
              <a:t>Strategic</a:t>
            </a:r>
            <a:endParaRPr sz="2400" dirty="0">
              <a:latin typeface="Calibri"/>
              <a:cs typeface="Calibri"/>
            </a:endParaRPr>
          </a:p>
          <a:p>
            <a:pPr marL="238125" indent="-225425">
              <a:lnSpc>
                <a:spcPct val="100000"/>
              </a:lnSpc>
              <a:spcBef>
                <a:spcPts val="815"/>
              </a:spcBef>
              <a:buClr>
                <a:srgbClr val="ED3023"/>
              </a:buClr>
              <a:buFont typeface="Arial"/>
              <a:buChar char="▪"/>
              <a:tabLst>
                <a:tab pos="238760" algn="l"/>
              </a:tabLst>
            </a:pPr>
            <a:r>
              <a:rPr sz="2400" spc="-5" dirty="0">
                <a:latin typeface="Calibri"/>
                <a:cs typeface="Calibri"/>
              </a:rPr>
              <a:t>HR </a:t>
            </a:r>
            <a:r>
              <a:rPr sz="2400" dirty="0">
                <a:latin typeface="Calibri"/>
                <a:cs typeface="Calibri"/>
              </a:rPr>
              <a:t>and </a:t>
            </a:r>
            <a:r>
              <a:rPr sz="2400" spc="-40" dirty="0">
                <a:latin typeface="Calibri"/>
                <a:cs typeface="Calibri"/>
              </a:rPr>
              <a:t>Talent</a:t>
            </a:r>
            <a:r>
              <a:rPr sz="2400" spc="-5" dirty="0">
                <a:latin typeface="Calibri"/>
                <a:cs typeface="Calibri"/>
              </a:rPr>
              <a:t> </a:t>
            </a:r>
            <a:r>
              <a:rPr sz="2400" dirty="0">
                <a:latin typeface="Calibri"/>
                <a:cs typeface="Calibri"/>
              </a:rPr>
              <a:t>Acquisition</a:t>
            </a:r>
          </a:p>
          <a:p>
            <a:pPr marL="238125" indent="-225425">
              <a:lnSpc>
                <a:spcPct val="100000"/>
              </a:lnSpc>
              <a:spcBef>
                <a:spcPts val="830"/>
              </a:spcBef>
              <a:buClr>
                <a:srgbClr val="ED3023"/>
              </a:buClr>
              <a:buFont typeface="Arial"/>
              <a:buChar char="▪"/>
              <a:tabLst>
                <a:tab pos="238760" algn="l"/>
              </a:tabLst>
            </a:pPr>
            <a:r>
              <a:rPr sz="2400" spc="-5" dirty="0">
                <a:latin typeface="Calibri"/>
                <a:cs typeface="Calibri"/>
              </a:rPr>
              <a:t>The </a:t>
            </a:r>
            <a:r>
              <a:rPr sz="2400" spc="-10" dirty="0">
                <a:latin typeface="Calibri"/>
                <a:cs typeface="Calibri"/>
              </a:rPr>
              <a:t>Danger </a:t>
            </a:r>
            <a:r>
              <a:rPr sz="2400" spc="-5" dirty="0">
                <a:latin typeface="Calibri"/>
                <a:cs typeface="Calibri"/>
              </a:rPr>
              <a:t>of </a:t>
            </a:r>
            <a:r>
              <a:rPr sz="2400" spc="-15" dirty="0">
                <a:latin typeface="Calibri"/>
                <a:cs typeface="Calibri"/>
              </a:rPr>
              <a:t>Programme</a:t>
            </a:r>
            <a:r>
              <a:rPr sz="2400" dirty="0">
                <a:latin typeface="Calibri"/>
                <a:cs typeface="Calibri"/>
              </a:rPr>
              <a:t> </a:t>
            </a:r>
            <a:r>
              <a:rPr sz="2400" spc="-5" dirty="0">
                <a:latin typeface="Calibri"/>
                <a:cs typeface="Calibri"/>
              </a:rPr>
              <a:t>Complacency</a:t>
            </a:r>
            <a:endParaRPr lang="en-GB" sz="2400" spc="-5" dirty="0">
              <a:latin typeface="Calibri"/>
              <a:cs typeface="Calibri"/>
            </a:endParaRPr>
          </a:p>
          <a:p>
            <a:pPr marL="238125" indent="-225425">
              <a:spcBef>
                <a:spcPts val="830"/>
              </a:spcBef>
              <a:buClr>
                <a:srgbClr val="ED3023"/>
              </a:buClr>
              <a:buFont typeface="Arial"/>
              <a:buChar char="▪"/>
              <a:tabLst>
                <a:tab pos="238760" algn="l"/>
              </a:tabLst>
            </a:pPr>
            <a:r>
              <a:rPr lang="en-GB" sz="2400" spc="-5" dirty="0">
                <a:cs typeface="Calibri"/>
              </a:rPr>
              <a:t>The Online </a:t>
            </a:r>
            <a:r>
              <a:rPr lang="en-GB" sz="2400" spc="-40" dirty="0">
                <a:cs typeface="Calibri"/>
              </a:rPr>
              <a:t>Talent</a:t>
            </a:r>
            <a:r>
              <a:rPr lang="en-GB" sz="2400" spc="10" dirty="0">
                <a:cs typeface="Calibri"/>
              </a:rPr>
              <a:t> </a:t>
            </a:r>
            <a:r>
              <a:rPr lang="en-GB" sz="2400" spc="-20" dirty="0">
                <a:cs typeface="Calibri"/>
              </a:rPr>
              <a:t>Economy</a:t>
            </a:r>
            <a:endParaRPr lang="en-GB" sz="2400" dirty="0">
              <a:cs typeface="Calibri"/>
            </a:endParaRPr>
          </a:p>
          <a:p>
            <a:pPr marL="238125" indent="-225425">
              <a:lnSpc>
                <a:spcPct val="100000"/>
              </a:lnSpc>
              <a:spcBef>
                <a:spcPts val="830"/>
              </a:spcBef>
              <a:buClr>
                <a:srgbClr val="ED3023"/>
              </a:buClr>
              <a:buFont typeface="Arial"/>
              <a:buChar char="▪"/>
              <a:tabLst>
                <a:tab pos="238760" algn="l"/>
              </a:tabLst>
            </a:pPr>
            <a:endParaRPr sz="2400" dirty="0">
              <a:latin typeface="Calibri"/>
              <a:cs typeface="Calibri"/>
            </a:endParaRPr>
          </a:p>
        </p:txBody>
      </p:sp>
      <p:sp>
        <p:nvSpPr>
          <p:cNvPr id="8" name="object 8"/>
          <p:cNvSpPr/>
          <p:nvPr/>
        </p:nvSpPr>
        <p:spPr>
          <a:xfrm>
            <a:off x="6381119" y="3269323"/>
            <a:ext cx="2345066" cy="12584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15" name="Picture 2" descr="Image result for 81%">
            <a:extLst>
              <a:ext uri="{FF2B5EF4-FFF2-40B4-BE49-F238E27FC236}">
                <a16:creationId xmlns:a16="http://schemas.microsoft.com/office/drawing/2014/main" id="{08A8D292-8FCD-41F8-9FEC-42A689484F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979" y="1078968"/>
            <a:ext cx="1878147" cy="18775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9038A29-B4EF-4A04-BA54-49A19B6F0D15}"/>
              </a:ext>
            </a:extLst>
          </p:cNvPr>
          <p:cNvSpPr/>
          <p:nvPr/>
        </p:nvSpPr>
        <p:spPr>
          <a:xfrm>
            <a:off x="876989" y="3181293"/>
            <a:ext cx="2701363" cy="1200329"/>
          </a:xfrm>
          <a:prstGeom prst="rect">
            <a:avLst/>
          </a:prstGeom>
        </p:spPr>
        <p:txBody>
          <a:bodyPr wrap="square">
            <a:spAutoFit/>
          </a:bodyPr>
          <a:lstStyle/>
          <a:p>
            <a:r>
              <a:rPr lang="en-US" sz="7200" b="1" dirty="0">
                <a:ln w="10160">
                  <a:solidFill>
                    <a:schemeClr val="accent5"/>
                  </a:solidFill>
                  <a:prstDash val="solid"/>
                </a:ln>
                <a:effectLst>
                  <a:outerShdw blurRad="38100" dist="22860" dir="5400000" algn="tl" rotWithShape="0">
                    <a:srgbClr val="000000">
                      <a:alpha val="30000"/>
                    </a:srgbClr>
                  </a:outerShdw>
                </a:effectLst>
              </a:rPr>
              <a:t>MSP</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pic>
        <p:nvPicPr>
          <p:cNvPr id="17" name="Picture 4" descr="Image result for 70%">
            <a:extLst>
              <a:ext uri="{FF2B5EF4-FFF2-40B4-BE49-F238E27FC236}">
                <a16:creationId xmlns:a16="http://schemas.microsoft.com/office/drawing/2014/main" id="{E7787D03-0B6C-409D-B121-939C2CA3E5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5370" y="3110104"/>
            <a:ext cx="2701364" cy="134270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9B3F321-5222-4947-9709-42E67F443FA7}"/>
              </a:ext>
            </a:extLst>
          </p:cNvPr>
          <p:cNvSpPr/>
          <p:nvPr/>
        </p:nvSpPr>
        <p:spPr>
          <a:xfrm>
            <a:off x="876988" y="1417587"/>
            <a:ext cx="2701363" cy="1200329"/>
          </a:xfrm>
          <a:prstGeom prst="rect">
            <a:avLst/>
          </a:prstGeom>
        </p:spPr>
        <p:txBody>
          <a:bodyPr wrap="square">
            <a:spAutoFit/>
          </a:bodyPr>
          <a:lstStyle/>
          <a:p>
            <a:r>
              <a:rPr lang="en-US" sz="7200" b="1" dirty="0">
                <a:ln w="10160">
                  <a:solidFill>
                    <a:schemeClr val="accent5"/>
                  </a:solidFill>
                  <a:prstDash val="solid"/>
                </a:ln>
                <a:effectLst>
                  <a:outerShdw blurRad="38100" dist="22860" dir="5400000" algn="tl" rotWithShape="0">
                    <a:srgbClr val="000000">
                      <a:alpha val="30000"/>
                    </a:srgbClr>
                  </a:outerShdw>
                </a:effectLst>
              </a:rPr>
              <a:t>VMS</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043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pic>
        <p:nvPicPr>
          <p:cNvPr id="6" name="Picture 4" descr="Image result for dollar sign">
            <a:extLst>
              <a:ext uri="{FF2B5EF4-FFF2-40B4-BE49-F238E27FC236}">
                <a16:creationId xmlns:a16="http://schemas.microsoft.com/office/drawing/2014/main" id="{76C32037-9CE8-4FD9-AC0E-9158B9D58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222" y="183593"/>
            <a:ext cx="3011261" cy="3011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FFA229-3108-479D-9D41-6949CF3E4D9F}"/>
              </a:ext>
            </a:extLst>
          </p:cNvPr>
          <p:cNvSpPr/>
          <p:nvPr/>
        </p:nvSpPr>
        <p:spPr>
          <a:xfrm>
            <a:off x="228602" y="588263"/>
            <a:ext cx="3734869" cy="3416320"/>
          </a:xfrm>
          <a:prstGeom prst="rect">
            <a:avLst/>
          </a:prstGeom>
        </p:spPr>
        <p:txBody>
          <a:bodyPr wrap="none">
            <a:spAutoFit/>
          </a:bodyPr>
          <a:lstStyle/>
          <a:p>
            <a:r>
              <a:rPr lang="en-US" sz="7200" b="1" dirty="0">
                <a:ln w="10160">
                  <a:solidFill>
                    <a:schemeClr val="accent5"/>
                  </a:solidFill>
                  <a:prstDash val="solid"/>
                </a:ln>
                <a:effectLst>
                  <a:outerShdw blurRad="38100" dist="22860" dir="5400000" algn="tl" rotWithShape="0">
                    <a:srgbClr val="000000">
                      <a:alpha val="30000"/>
                    </a:srgbClr>
                  </a:outerShdw>
                </a:effectLst>
              </a:rPr>
              <a:t>MSP</a:t>
            </a:r>
          </a:p>
          <a:p>
            <a:r>
              <a:rPr lang="en-US" sz="7200" b="1" dirty="0">
                <a:ln w="10160">
                  <a:solidFill>
                    <a:schemeClr val="accent5"/>
                  </a:solidFill>
                  <a:prstDash val="solid"/>
                </a:ln>
                <a:effectLst>
                  <a:outerShdw blurRad="38100" dist="22860" dir="5400000" algn="tl" rotWithShape="0">
                    <a:srgbClr val="000000">
                      <a:alpha val="30000"/>
                    </a:srgbClr>
                  </a:outerShdw>
                </a:effectLst>
              </a:rPr>
              <a:t>131b+</a:t>
            </a:r>
            <a:endParaRPr lang="en-GB" sz="7200" b="1" dirty="0">
              <a:ln w="10160">
                <a:solidFill>
                  <a:schemeClr val="accent5"/>
                </a:solidFill>
                <a:prstDash val="solid"/>
              </a:ln>
              <a:effectLst>
                <a:outerShdw blurRad="38100" dist="22860" dir="5400000" algn="tl" rotWithShape="0">
                  <a:srgbClr val="000000">
                    <a:alpha val="30000"/>
                  </a:srgbClr>
                </a:outerShdw>
              </a:effectLst>
            </a:endParaRPr>
          </a:p>
          <a:p>
            <a:r>
              <a:rPr lang="en-GB" sz="7200" b="1" dirty="0">
                <a:ln w="10160">
                  <a:solidFill>
                    <a:schemeClr val="accent5"/>
                  </a:solidFill>
                  <a:prstDash val="solid"/>
                </a:ln>
                <a:effectLst>
                  <a:outerShdw blurRad="38100" dist="22860" dir="5400000" algn="tl" rotWithShape="0">
                    <a:srgbClr val="000000">
                      <a:alpha val="30000"/>
                    </a:srgbClr>
                  </a:outerShdw>
                </a:effectLst>
              </a:rPr>
              <a:t>13% </a:t>
            </a:r>
            <a:r>
              <a:rPr lang="en-GB" sz="4400" b="1" dirty="0">
                <a:ln w="10160">
                  <a:solidFill>
                    <a:schemeClr val="accent5"/>
                  </a:solidFill>
                  <a:prstDash val="solid"/>
                </a:ln>
                <a:effectLst>
                  <a:outerShdw blurRad="38100" dist="22860" dir="5400000" algn="tl" rotWithShape="0">
                    <a:srgbClr val="000000">
                      <a:alpha val="30000"/>
                    </a:srgbClr>
                  </a:outerShdw>
                </a:effectLst>
              </a:rPr>
              <a:t>(EMEA)</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DB39DEC8-98DD-4C70-98B5-E670DF5EB49D}"/>
              </a:ext>
            </a:extLst>
          </p:cNvPr>
          <p:cNvSpPr/>
          <p:nvPr/>
        </p:nvSpPr>
        <p:spPr>
          <a:xfrm>
            <a:off x="5409131" y="582573"/>
            <a:ext cx="3734869" cy="3416320"/>
          </a:xfrm>
          <a:prstGeom prst="rect">
            <a:avLst/>
          </a:prstGeom>
        </p:spPr>
        <p:txBody>
          <a:bodyPr wrap="none">
            <a:spAutoFit/>
          </a:bodyPr>
          <a:lstStyle/>
          <a:p>
            <a:r>
              <a:rPr lang="en-US" sz="7200" b="1" dirty="0">
                <a:ln w="10160">
                  <a:solidFill>
                    <a:schemeClr val="accent5"/>
                  </a:solidFill>
                  <a:prstDash val="solid"/>
                </a:ln>
                <a:effectLst>
                  <a:outerShdw blurRad="38100" dist="22860" dir="5400000" algn="tl" rotWithShape="0">
                    <a:srgbClr val="000000">
                      <a:alpha val="30000"/>
                    </a:srgbClr>
                  </a:outerShdw>
                </a:effectLst>
              </a:rPr>
              <a:t>VMS</a:t>
            </a:r>
          </a:p>
          <a:p>
            <a:r>
              <a:rPr lang="en-US" sz="7200" b="1" dirty="0">
                <a:ln w="10160">
                  <a:solidFill>
                    <a:schemeClr val="accent5"/>
                  </a:solidFill>
                  <a:prstDash val="solid"/>
                </a:ln>
                <a:effectLst>
                  <a:outerShdw blurRad="38100" dist="22860" dir="5400000" algn="tl" rotWithShape="0">
                    <a:srgbClr val="000000">
                      <a:alpha val="30000"/>
                    </a:srgbClr>
                  </a:outerShdw>
                </a:effectLst>
              </a:rPr>
              <a:t>154b+</a:t>
            </a:r>
            <a:endParaRPr lang="en-GB" sz="7200" b="1" dirty="0">
              <a:ln w="10160">
                <a:solidFill>
                  <a:schemeClr val="accent5"/>
                </a:solidFill>
                <a:prstDash val="solid"/>
              </a:ln>
              <a:effectLst>
                <a:outerShdw blurRad="38100" dist="22860" dir="5400000" algn="tl" rotWithShape="0">
                  <a:srgbClr val="000000">
                    <a:alpha val="30000"/>
                  </a:srgbClr>
                </a:outerShdw>
              </a:effectLst>
            </a:endParaRPr>
          </a:p>
          <a:p>
            <a:r>
              <a:rPr lang="en-GB" sz="7200" b="1" dirty="0">
                <a:ln w="10160">
                  <a:solidFill>
                    <a:schemeClr val="accent5"/>
                  </a:solidFill>
                  <a:prstDash val="solid"/>
                </a:ln>
                <a:effectLst>
                  <a:outerShdw blurRad="38100" dist="22860" dir="5400000" algn="tl" rotWithShape="0">
                    <a:srgbClr val="000000">
                      <a:alpha val="30000"/>
                    </a:srgbClr>
                  </a:outerShdw>
                </a:effectLst>
              </a:rPr>
              <a:t>14% </a:t>
            </a:r>
            <a:r>
              <a:rPr lang="en-GB" sz="4400" b="1" dirty="0">
                <a:ln w="10160">
                  <a:solidFill>
                    <a:schemeClr val="accent5"/>
                  </a:solidFill>
                  <a:prstDash val="solid"/>
                </a:ln>
                <a:effectLst>
                  <a:outerShdw blurRad="38100" dist="22860" dir="5400000" algn="tl" rotWithShape="0">
                    <a:srgbClr val="000000">
                      <a:alpha val="30000"/>
                    </a:srgbClr>
                  </a:outerShdw>
                </a:effectLst>
              </a:rPr>
              <a:t>(EMEA)</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sp>
        <p:nvSpPr>
          <p:cNvPr id="9" name="TextBox 8">
            <a:extLst>
              <a:ext uri="{FF2B5EF4-FFF2-40B4-BE49-F238E27FC236}">
                <a16:creationId xmlns:a16="http://schemas.microsoft.com/office/drawing/2014/main" id="{5317D0D2-D1AF-4FA7-A8D5-C2225397CD3C}"/>
              </a:ext>
            </a:extLst>
          </p:cNvPr>
          <p:cNvSpPr txBox="1"/>
          <p:nvPr/>
        </p:nvSpPr>
        <p:spPr>
          <a:xfrm>
            <a:off x="5943600" y="4209756"/>
            <a:ext cx="3543024" cy="541872"/>
          </a:xfrm>
          <a:prstGeom prst="rect">
            <a:avLst/>
          </a:prstGeom>
          <a:noFill/>
        </p:spPr>
        <p:txBody>
          <a:bodyPr wrap="square" lIns="0" bIns="0" rtlCol="0">
            <a:noAutofit/>
          </a:bodyPr>
          <a:lstStyle/>
          <a:p>
            <a:pPr algn="l">
              <a:lnSpc>
                <a:spcPts val="2800"/>
              </a:lnSpc>
              <a:spcAft>
                <a:spcPts val="600"/>
              </a:spcAft>
              <a:buClr>
                <a:srgbClr val="EE3124"/>
              </a:buClr>
              <a:buSzPct val="110000"/>
            </a:pPr>
            <a:r>
              <a:rPr lang="en-US" sz="1000" dirty="0"/>
              <a:t>Source: SIA MSP &amp; VMS Market Developments Pt2 2018</a:t>
            </a:r>
          </a:p>
        </p:txBody>
      </p:sp>
    </p:spTree>
    <p:extLst>
      <p:ext uri="{BB962C8B-B14F-4D97-AF65-F5344CB8AC3E}">
        <p14:creationId xmlns:p14="http://schemas.microsoft.com/office/powerpoint/2010/main" val="35136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27119" y="4751628"/>
            <a:ext cx="45713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5545F"/>
                </a:solidFill>
                <a:latin typeface="Calibri"/>
                <a:cs typeface="Calibri"/>
              </a:rPr>
              <a:t>SIA | </a:t>
            </a:r>
            <a:r>
              <a:rPr sz="1200" b="1" spc="-5" dirty="0">
                <a:solidFill>
                  <a:srgbClr val="45545F"/>
                </a:solidFill>
                <a:latin typeface="Calibri"/>
                <a:cs typeface="Calibri"/>
              </a:rPr>
              <a:t>Staffing Industry Analysts </a:t>
            </a:r>
            <a:r>
              <a:rPr sz="1200" b="1" spc="-5" dirty="0">
                <a:solidFill>
                  <a:srgbClr val="ED2D23"/>
                </a:solidFill>
                <a:latin typeface="Calibri"/>
                <a:cs typeface="Calibri"/>
              </a:rPr>
              <a:t>Contingent </a:t>
            </a:r>
            <a:r>
              <a:rPr sz="1200" b="1" spc="-10" dirty="0">
                <a:solidFill>
                  <a:srgbClr val="ED2D23"/>
                </a:solidFill>
                <a:latin typeface="Calibri"/>
                <a:cs typeface="Calibri"/>
              </a:rPr>
              <a:t>Workforce Strategies</a:t>
            </a:r>
            <a:r>
              <a:rPr sz="1200" b="1" spc="-5" dirty="0">
                <a:solidFill>
                  <a:srgbClr val="ED2D23"/>
                </a:solidFill>
                <a:latin typeface="Calibri"/>
                <a:cs typeface="Calibri"/>
              </a:rPr>
              <a:t> Council</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AC0DA167-1CA7-438C-9343-86F3D8BCE838}"/>
              </a:ext>
            </a:extLst>
          </p:cNvPr>
          <p:cNvSpPr/>
          <p:nvPr/>
        </p:nvSpPr>
        <p:spPr>
          <a:xfrm>
            <a:off x="134113" y="771412"/>
            <a:ext cx="9473184" cy="1200329"/>
          </a:xfrm>
          <a:prstGeom prst="rect">
            <a:avLst/>
          </a:prstGeom>
        </p:spPr>
        <p:txBody>
          <a:bodyPr wrap="square">
            <a:spAutoFit/>
          </a:bodyPr>
          <a:lstStyle/>
          <a:p>
            <a:r>
              <a:rPr lang="en-US" sz="7200" b="1" dirty="0">
                <a:ln w="10160">
                  <a:solidFill>
                    <a:schemeClr val="accent5"/>
                  </a:solidFill>
                  <a:prstDash val="solid"/>
                </a:ln>
                <a:effectLst>
                  <a:outerShdw blurRad="38100" dist="22860" dir="5400000" algn="tl" rotWithShape="0">
                    <a:srgbClr val="000000">
                      <a:alpha val="30000"/>
                    </a:srgbClr>
                  </a:outerShdw>
                </a:effectLst>
              </a:rPr>
              <a:t>Total Talent Acquisition</a:t>
            </a:r>
            <a:endParaRPr lang="en-US" sz="4400" b="1" dirty="0">
              <a:ln w="10160">
                <a:solidFill>
                  <a:schemeClr val="accent5"/>
                </a:solidFill>
                <a:prstDash val="solid"/>
              </a:ln>
              <a:effectLst>
                <a:outerShdw blurRad="38100" dist="22860" dir="5400000" algn="tl" rotWithShape="0">
                  <a:srgbClr val="000000">
                    <a:alpha val="30000"/>
                  </a:srgbClr>
                </a:outerShdw>
              </a:effectLst>
            </a:endParaRPr>
          </a:p>
        </p:txBody>
      </p:sp>
      <p:pic>
        <p:nvPicPr>
          <p:cNvPr id="7" name="Picture 6" descr="Image result for why">
            <a:extLst>
              <a:ext uri="{FF2B5EF4-FFF2-40B4-BE49-F238E27FC236}">
                <a16:creationId xmlns:a16="http://schemas.microsoft.com/office/drawing/2014/main" id="{D341E3CB-0E21-4969-81FB-6560BAA20F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90" y="2405683"/>
            <a:ext cx="4401312" cy="2017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how">
            <a:extLst>
              <a:ext uri="{FF2B5EF4-FFF2-40B4-BE49-F238E27FC236}">
                <a16:creationId xmlns:a16="http://schemas.microsoft.com/office/drawing/2014/main" id="{08F7F767-D610-42CF-927A-88ED469FDE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8379" y="1874205"/>
            <a:ext cx="4455621" cy="298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Custom 1">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7929</TotalTime>
  <Words>2438</Words>
  <Application>Microsoft Office PowerPoint</Application>
  <PresentationFormat>On-screen Show (16:9)</PresentationFormat>
  <Paragraphs>249</Paragraphs>
  <Slides>47</Slides>
  <Notes>22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47</vt:i4>
      </vt:variant>
    </vt:vector>
  </HeadingPairs>
  <TitlesOfParts>
    <vt:vector size="62" baseType="lpstr">
      <vt:lpstr>ＭＳ Ｐゴシック</vt:lpstr>
      <vt:lpstr>Arial</vt:lpstr>
      <vt:lpstr>Arial Black</vt:lpstr>
      <vt:lpstr>Calibri</vt:lpstr>
      <vt:lpstr>Calibri Light</vt:lpstr>
      <vt:lpstr>Georgia</vt:lpstr>
      <vt:lpstr>Lato</vt:lpstr>
      <vt:lpstr>Lato Light</vt:lpstr>
      <vt:lpstr>Lato Medium</vt:lpstr>
      <vt:lpstr>Times New Roman</vt:lpstr>
      <vt:lpstr>Wingdings</vt:lpstr>
      <vt:lpstr>Office Theme</vt:lpstr>
      <vt:lpstr>3_Custom Design</vt:lpstr>
      <vt:lpstr>2_Custom Design</vt:lpstr>
      <vt:lpstr>4_Custom Design</vt:lpstr>
      <vt:lpstr>PowerPoint Presentation</vt:lpstr>
      <vt:lpstr>Staffing Industry Analysts Product Overview</vt:lpstr>
      <vt:lpstr>Audio</vt:lpstr>
      <vt:lpstr>Questions?</vt:lpstr>
      <vt:lpstr>PowerPoint Presentation</vt:lpstr>
      <vt:lpstr>Key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Discovery Engagement</vt:lpstr>
      <vt:lpstr>PowerPoint Presentation</vt:lpstr>
      <vt:lpstr>PowerPoint Presentation</vt:lpstr>
      <vt:lpstr>PowerPoint Presentation</vt:lpstr>
      <vt:lpstr>PowerPoint Presentation</vt:lpstr>
      <vt:lpstr>PowerPoint Presentation</vt:lpstr>
      <vt:lpstr>PowerPoint Presentation</vt:lpstr>
      <vt:lpstr>How did a large consultancy hire their Java Developers?</vt:lpstr>
      <vt:lpstr>Can AI write a smarter job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Convergence: UI Evolution</vt:lpstr>
      <vt:lpstr>Convergence: UI Evolution</vt:lpstr>
      <vt:lpstr>Convergence: UI Evolution</vt:lpstr>
      <vt:lpstr>Convergence: UI Evolution</vt:lpstr>
      <vt:lpstr>Workforce technology undergoing digital transformation</vt:lpstr>
      <vt:lpstr>Time for Your Questions…</vt:lpstr>
      <vt:lpstr>Useful Resources</vt:lpstr>
      <vt:lpstr>PowerPoint Presentation</vt:lpstr>
      <vt:lpstr>PowerPoint Presentation</vt:lpstr>
      <vt:lpstr>PowerPoint Presentation</vt:lpstr>
      <vt:lpstr>PowerPoint Presentation</vt:lpstr>
      <vt:lpstr>PowerPoint Presentation</vt:lpstr>
      <vt:lpstr>PowerPoint Presentation</vt:lpstr>
      <vt:lpstr>About Staffing Industry Analysts (SIA)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USA.NET</dc:creator>
  <cp:lastModifiedBy>Peter Reagan</cp:lastModifiedBy>
  <cp:revision>48</cp:revision>
  <dcterms:created xsi:type="dcterms:W3CDTF">2019-05-28T14:50:30Z</dcterms:created>
  <dcterms:modified xsi:type="dcterms:W3CDTF">2019-06-20T10:45:13Z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2019-05-28T00:00:00Z</vt:filetime>
  </property>
  <property fmtid="{D5CDD505-2E9C-101B-9397-08002B2CF9AE}" pid="3" name="Creator">
    <vt:lpwstr>Microsoft® PowerPoint® for Office 365</vt:lpwstr>
  </property>
  <property fmtid="{D5CDD505-2E9C-101B-9397-08002B2CF9AE}" pid="4" name="LastSaved">
    <vt:filetime>2019-05-28T00:00:00Z</vt:filetime>
  </property>
</Properties>
</file>